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2"/>
  </p:notesMasterIdLst>
  <p:sldIdLst>
    <p:sldId id="256" r:id="rId2"/>
    <p:sldId id="257" r:id="rId3"/>
    <p:sldId id="267" r:id="rId4"/>
    <p:sldId id="268" r:id="rId5"/>
    <p:sldId id="269" r:id="rId6"/>
    <p:sldId id="270" r:id="rId7"/>
    <p:sldId id="271" r:id="rId8"/>
    <p:sldId id="272" r:id="rId9"/>
    <p:sldId id="436" r:id="rId10"/>
    <p:sldId id="266" r:id="rId11"/>
  </p:sldIdLst>
  <p:sldSz cx="9144000" cy="5143500" type="screen16x9"/>
  <p:notesSz cx="6858000" cy="9144000"/>
  <p:embeddedFontLst>
    <p:embeddedFont>
      <p:font typeface="Garamond" panose="02020404030301010803" pitchFamily="18"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Roboto Light" panose="020F03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3"/>
  </p:normalViewPr>
  <p:slideViewPr>
    <p:cSldViewPr snapToGrid="0" showGuides="1">
      <p:cViewPr varScale="1">
        <p:scale>
          <a:sx n="150" d="100"/>
          <a:sy n="150" d="100"/>
        </p:scale>
        <p:origin x="66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ea5770ea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ea5770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e59b2d1d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e59b2d1d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ea5770e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ea5770e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353c826cc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1353c826cc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353c826c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21353c826c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1353c826cc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21353c826cc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353c826cc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21353c826cc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353c826cc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21353c826cc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5aa4724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1f5aa4724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353c826cc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g21353c826cc_0_3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1353c826cc_0_3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FFFFF"/>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body" idx="1"/>
          </p:nvPr>
        </p:nvSpPr>
        <p:spPr>
          <a:xfrm>
            <a:off x="212400" y="9619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4"/>
          <p:cNvPicPr preferRelativeResize="0"/>
          <p:nvPr/>
        </p:nvPicPr>
        <p:blipFill rotWithShape="1">
          <a:blip r:embed="rId2">
            <a:alphaModFix/>
          </a:blip>
          <a:srcRect l="19" r="9"/>
          <a:stretch/>
        </p:blipFill>
        <p:spPr>
          <a:xfrm>
            <a:off x="-104100" y="-80875"/>
            <a:ext cx="9348624" cy="52604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685800" y="1302544"/>
            <a:ext cx="7772400" cy="1440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2800"/>
              <a:buNone/>
              <a:defRPr sz="6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9" name="Google Shape;69;p15"/>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2240"/>
              <a:buFont typeface="Noto Sans Symbols"/>
              <a:buNone/>
              <a:defRPr/>
            </a:lvl1pPr>
            <a:lvl2pPr lvl="1" algn="l" rtl="0">
              <a:spcBef>
                <a:spcPts val="360"/>
              </a:spcBef>
              <a:spcAft>
                <a:spcPts val="0"/>
              </a:spcAft>
              <a:buSzPts val="1260"/>
              <a:buChar char="○"/>
              <a:defRPr/>
            </a:lvl2pPr>
            <a:lvl3pPr lvl="2" algn="l" rtl="0">
              <a:spcBef>
                <a:spcPts val="360"/>
              </a:spcBef>
              <a:spcAft>
                <a:spcPts val="0"/>
              </a:spcAft>
              <a:buSzPts val="1260"/>
              <a:buChar char="■"/>
              <a:defRPr/>
            </a:lvl3pPr>
            <a:lvl4pPr lvl="3" algn="l" rtl="0">
              <a:spcBef>
                <a:spcPts val="360"/>
              </a:spcBef>
              <a:spcAft>
                <a:spcPts val="0"/>
              </a:spcAft>
              <a:buSzPts val="1260"/>
              <a:buChar char="●"/>
              <a:defRPr/>
            </a:lvl4pPr>
            <a:lvl5pPr lvl="4" algn="l" rtl="0">
              <a:spcBef>
                <a:spcPts val="360"/>
              </a:spcBef>
              <a:spcAft>
                <a:spcPts val="0"/>
              </a:spcAft>
              <a:buSzPts val="1260"/>
              <a:buChar char="○"/>
              <a:defRPr/>
            </a:lvl5pPr>
            <a:lvl6pPr lvl="5" algn="l" rtl="0">
              <a:spcBef>
                <a:spcPts val="360"/>
              </a:spcBef>
              <a:spcAft>
                <a:spcPts val="0"/>
              </a:spcAft>
              <a:buSzPts val="1260"/>
              <a:buChar char="■"/>
              <a:defRPr/>
            </a:lvl6pPr>
            <a:lvl7pPr lvl="6" algn="l" rtl="0">
              <a:spcBef>
                <a:spcPts val="360"/>
              </a:spcBef>
              <a:spcAft>
                <a:spcPts val="0"/>
              </a:spcAft>
              <a:buSzPts val="1260"/>
              <a:buChar char="●"/>
              <a:defRPr/>
            </a:lvl7pPr>
            <a:lvl8pPr lvl="7" algn="l" rtl="0">
              <a:spcBef>
                <a:spcPts val="360"/>
              </a:spcBef>
              <a:spcAft>
                <a:spcPts val="0"/>
              </a:spcAft>
              <a:buSzPts val="1260"/>
              <a:buChar char="○"/>
              <a:defRPr/>
            </a:lvl8pPr>
            <a:lvl9pPr lvl="8" algn="l" rtl="0">
              <a:spcBef>
                <a:spcPts val="360"/>
              </a:spcBef>
              <a:spcAft>
                <a:spcPts val="0"/>
              </a:spcAft>
              <a:buSzPts val="1260"/>
              <a:buChar char="■"/>
              <a:defRPr/>
            </a:lvl9pPr>
          </a:lstStyle>
          <a:p>
            <a:endParaRPr/>
          </a:p>
        </p:txBody>
      </p:sp>
      <p:sp>
        <p:nvSpPr>
          <p:cNvPr id="70" name="Google Shape;70;p15"/>
          <p:cNvSpPr txBox="1">
            <a:spLocks noGrp="1"/>
          </p:cNvSpPr>
          <p:nvPr>
            <p:ph type="dt" idx="10"/>
          </p:nvPr>
        </p:nvSpPr>
        <p:spPr>
          <a:xfrm>
            <a:off x="457200" y="4686300"/>
            <a:ext cx="2133600" cy="357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5"/>
          <p:cNvSpPr txBox="1">
            <a:spLocks noGrp="1"/>
          </p:cNvSpPr>
          <p:nvPr>
            <p:ph type="ftr" idx="11"/>
          </p:nvPr>
        </p:nvSpPr>
        <p:spPr>
          <a:xfrm>
            <a:off x="3124200" y="4688681"/>
            <a:ext cx="2895600" cy="3570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6553200" y="4691063"/>
            <a:ext cx="2133600" cy="3570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 name="Google Shape;75;p1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08610" algn="l" rtl="0">
              <a:spcBef>
                <a:spcPts val="360"/>
              </a:spcBef>
              <a:spcAft>
                <a:spcPts val="0"/>
              </a:spcAft>
              <a:buSzPts val="1260"/>
              <a:buChar char="●"/>
              <a:defRPr/>
            </a:lvl1pPr>
            <a:lvl2pPr marL="914400" lvl="1" indent="-308610" algn="l" rtl="0">
              <a:spcBef>
                <a:spcPts val="360"/>
              </a:spcBef>
              <a:spcAft>
                <a:spcPts val="0"/>
              </a:spcAft>
              <a:buSzPts val="1260"/>
              <a:buChar char="○"/>
              <a:defRPr/>
            </a:lvl2pPr>
            <a:lvl3pPr marL="1371600" lvl="2" indent="-308610" algn="l" rtl="0">
              <a:spcBef>
                <a:spcPts val="360"/>
              </a:spcBef>
              <a:spcAft>
                <a:spcPts val="0"/>
              </a:spcAft>
              <a:buSzPts val="1260"/>
              <a:buChar char="■"/>
              <a:defRPr/>
            </a:lvl3pPr>
            <a:lvl4pPr marL="1828800" lvl="3" indent="-308610" algn="l" rtl="0">
              <a:spcBef>
                <a:spcPts val="360"/>
              </a:spcBef>
              <a:spcAft>
                <a:spcPts val="0"/>
              </a:spcAft>
              <a:buSzPts val="1260"/>
              <a:buChar char="●"/>
              <a:defRPr/>
            </a:lvl4pPr>
            <a:lvl5pPr marL="2286000" lvl="4" indent="-308610" algn="l" rtl="0">
              <a:spcBef>
                <a:spcPts val="360"/>
              </a:spcBef>
              <a:spcAft>
                <a:spcPts val="0"/>
              </a:spcAft>
              <a:buSzPts val="1260"/>
              <a:buChar char="○"/>
              <a:defRPr/>
            </a:lvl5pPr>
            <a:lvl6pPr marL="2743200" lvl="5" indent="-308610" algn="l" rtl="0">
              <a:spcBef>
                <a:spcPts val="360"/>
              </a:spcBef>
              <a:spcAft>
                <a:spcPts val="0"/>
              </a:spcAft>
              <a:buSzPts val="1260"/>
              <a:buChar char="■"/>
              <a:defRPr/>
            </a:lvl6pPr>
            <a:lvl7pPr marL="3200400" lvl="6" indent="-308610" algn="l" rtl="0">
              <a:spcBef>
                <a:spcPts val="360"/>
              </a:spcBef>
              <a:spcAft>
                <a:spcPts val="0"/>
              </a:spcAft>
              <a:buSzPts val="1260"/>
              <a:buChar char="●"/>
              <a:defRPr/>
            </a:lvl7pPr>
            <a:lvl8pPr marL="3657600" lvl="7" indent="-308609" algn="l" rtl="0">
              <a:spcBef>
                <a:spcPts val="360"/>
              </a:spcBef>
              <a:spcAft>
                <a:spcPts val="0"/>
              </a:spcAft>
              <a:buSzPts val="1260"/>
              <a:buChar char="○"/>
              <a:defRPr/>
            </a:lvl8pPr>
            <a:lvl9pPr marL="4114800" lvl="8" indent="-308609" algn="l" rtl="0">
              <a:spcBef>
                <a:spcPts val="360"/>
              </a:spcBef>
              <a:spcAft>
                <a:spcPts val="0"/>
              </a:spcAft>
              <a:buSzPts val="1260"/>
              <a:buChar char="■"/>
              <a:defRPr/>
            </a:lvl9pPr>
          </a:lstStyle>
          <a:p>
            <a:endParaRPr/>
          </a:p>
        </p:txBody>
      </p:sp>
      <p:sp>
        <p:nvSpPr>
          <p:cNvPr id="76" name="Google Shape;76;p16"/>
          <p:cNvSpPr txBox="1">
            <a:spLocks noGrp="1"/>
          </p:cNvSpPr>
          <p:nvPr>
            <p:ph type="dt" idx="10"/>
          </p:nvPr>
        </p:nvSpPr>
        <p:spPr>
          <a:xfrm>
            <a:off x="457200" y="4688681"/>
            <a:ext cx="2133600" cy="3570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553200" y="4686300"/>
            <a:ext cx="2133600" cy="3570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78" name="Google Shape;78;p16"/>
          <p:cNvSpPr txBox="1">
            <a:spLocks noGrp="1"/>
          </p:cNvSpPr>
          <p:nvPr>
            <p:ph type="ftr" idx="11"/>
          </p:nvPr>
        </p:nvSpPr>
        <p:spPr>
          <a:xfrm>
            <a:off x="3124200" y="4686300"/>
            <a:ext cx="2895600" cy="3570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1400"/>
              <a:buNone/>
              <a:defRPr sz="12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t="268" b="258"/>
          <a:stretch/>
        </p:blipFill>
        <p:spPr>
          <a:xfrm>
            <a:off x="-79275" y="-70025"/>
            <a:ext cx="9437446" cy="5280552"/>
          </a:xfrm>
          <a:prstGeom prst="rect">
            <a:avLst/>
          </a:prstGeom>
          <a:noFill/>
          <a:ln>
            <a:noFill/>
          </a:ln>
        </p:spPr>
      </p:pic>
      <p:sp>
        <p:nvSpPr>
          <p:cNvPr id="17" name="Google Shape;17;p3"/>
          <p:cNvSpPr txBox="1">
            <a:spLocks noGrp="1"/>
          </p:cNvSpPr>
          <p:nvPr>
            <p:ph type="title"/>
          </p:nvPr>
        </p:nvSpPr>
        <p:spPr>
          <a:xfrm>
            <a:off x="195850" y="0"/>
            <a:ext cx="85206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D39F10"/>
              </a:buClr>
              <a:buSzPts val="3600"/>
              <a:buNone/>
              <a:defRPr sz="3600">
                <a:solidFill>
                  <a:srgbClr val="D39F10"/>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67575" y="-57250"/>
            <a:ext cx="9381248" cy="5276948"/>
          </a:xfrm>
          <a:prstGeom prst="rect">
            <a:avLst/>
          </a:prstGeom>
          <a:noFill/>
          <a:ln>
            <a:noFill/>
          </a:ln>
        </p:spPr>
      </p:pic>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p:nvPr/>
        </p:nvSpPr>
        <p:spPr>
          <a:xfrm>
            <a:off x="-126050" y="-70025"/>
            <a:ext cx="9531000" cy="787800"/>
          </a:xfrm>
          <a:prstGeom prst="rect">
            <a:avLst/>
          </a:prstGeom>
          <a:solidFill>
            <a:srgbClr val="0C23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195850" y="-124125"/>
            <a:ext cx="8520600" cy="841800"/>
          </a:xfrm>
          <a:prstGeom prst="rect">
            <a:avLst/>
          </a:prstGeom>
        </p:spPr>
        <p:txBody>
          <a:bodyPr spcFirstLastPara="1" wrap="square" lIns="91425" tIns="91425" rIns="91425" bIns="91425" anchor="ctr" anchorCtr="0">
            <a:noAutofit/>
          </a:bodyPr>
          <a:lstStyle>
            <a:lvl1pPr lvl="0">
              <a:spcBef>
                <a:spcPts val="0"/>
              </a:spcBef>
              <a:spcAft>
                <a:spcPts val="0"/>
              </a:spcAft>
              <a:buClr>
                <a:srgbClr val="D39F10"/>
              </a:buClr>
              <a:buSzPts val="3600"/>
              <a:buNone/>
              <a:defRPr sz="3600">
                <a:solidFill>
                  <a:srgbClr val="D39F10"/>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434343"/>
              </a:buClr>
              <a:buSzPts val="1800"/>
              <a:buChar char="●"/>
              <a:defRPr>
                <a:solidFill>
                  <a:srgbClr val="434343"/>
                </a:solidFill>
              </a:defRPr>
            </a:lvl1pPr>
            <a:lvl2pPr marL="914400" lvl="1" indent="-317500">
              <a:spcBef>
                <a:spcPts val="1600"/>
              </a:spcBef>
              <a:spcAft>
                <a:spcPts val="0"/>
              </a:spcAft>
              <a:buClr>
                <a:srgbClr val="434343"/>
              </a:buClr>
              <a:buSzPts val="1400"/>
              <a:buChar char="○"/>
              <a:defRPr>
                <a:solidFill>
                  <a:srgbClr val="434343"/>
                </a:solidFill>
              </a:defRPr>
            </a:lvl2pPr>
            <a:lvl3pPr marL="1371600" lvl="2" indent="-317500">
              <a:spcBef>
                <a:spcPts val="1600"/>
              </a:spcBef>
              <a:spcAft>
                <a:spcPts val="0"/>
              </a:spcAft>
              <a:buClr>
                <a:srgbClr val="434343"/>
              </a:buClr>
              <a:buSzPts val="1400"/>
              <a:buChar char="■"/>
              <a:defRPr>
                <a:solidFill>
                  <a:srgbClr val="434343"/>
                </a:solidFill>
              </a:defRPr>
            </a:lvl3pPr>
            <a:lvl4pPr marL="1828800" lvl="3" indent="-317500">
              <a:spcBef>
                <a:spcPts val="1600"/>
              </a:spcBef>
              <a:spcAft>
                <a:spcPts val="0"/>
              </a:spcAft>
              <a:buClr>
                <a:srgbClr val="434343"/>
              </a:buClr>
              <a:buSzPts val="1400"/>
              <a:buChar char="●"/>
              <a:defRPr>
                <a:solidFill>
                  <a:srgbClr val="434343"/>
                </a:solidFill>
              </a:defRPr>
            </a:lvl4pPr>
            <a:lvl5pPr marL="2286000" lvl="4" indent="-317500">
              <a:spcBef>
                <a:spcPts val="1600"/>
              </a:spcBef>
              <a:spcAft>
                <a:spcPts val="0"/>
              </a:spcAft>
              <a:buClr>
                <a:srgbClr val="434343"/>
              </a:buClr>
              <a:buSzPts val="1400"/>
              <a:buChar char="○"/>
              <a:defRPr>
                <a:solidFill>
                  <a:srgbClr val="434343"/>
                </a:solidFill>
              </a:defRPr>
            </a:lvl5pPr>
            <a:lvl6pPr marL="2743200" lvl="5" indent="-317500">
              <a:spcBef>
                <a:spcPts val="1600"/>
              </a:spcBef>
              <a:spcAft>
                <a:spcPts val="0"/>
              </a:spcAft>
              <a:buClr>
                <a:srgbClr val="434343"/>
              </a:buClr>
              <a:buSzPts val="1400"/>
              <a:buChar char="■"/>
              <a:defRPr>
                <a:solidFill>
                  <a:srgbClr val="434343"/>
                </a:solidFill>
              </a:defRPr>
            </a:lvl6pPr>
            <a:lvl7pPr marL="3200400" lvl="6" indent="-317500">
              <a:spcBef>
                <a:spcPts val="1600"/>
              </a:spcBef>
              <a:spcAft>
                <a:spcPts val="0"/>
              </a:spcAft>
              <a:buClr>
                <a:srgbClr val="434343"/>
              </a:buClr>
              <a:buSzPts val="1400"/>
              <a:buChar char="●"/>
              <a:defRPr>
                <a:solidFill>
                  <a:srgbClr val="434343"/>
                </a:solidFill>
              </a:defRPr>
            </a:lvl7pPr>
            <a:lvl8pPr marL="3657600" lvl="7" indent="-317500">
              <a:spcBef>
                <a:spcPts val="1600"/>
              </a:spcBef>
              <a:spcAft>
                <a:spcPts val="0"/>
              </a:spcAft>
              <a:buClr>
                <a:srgbClr val="434343"/>
              </a:buClr>
              <a:buSzPts val="1400"/>
              <a:buChar char="○"/>
              <a:defRPr>
                <a:solidFill>
                  <a:srgbClr val="434343"/>
                </a:solidFill>
              </a:defRPr>
            </a:lvl8pPr>
            <a:lvl9pPr marL="4114800" lvl="8" indent="-317500">
              <a:spcBef>
                <a:spcPts val="1600"/>
              </a:spcBef>
              <a:spcAft>
                <a:spcPts val="1600"/>
              </a:spcAft>
              <a:buClr>
                <a:srgbClr val="434343"/>
              </a:buClr>
              <a:buSzPts val="1400"/>
              <a:buChar char="■"/>
              <a:defRPr>
                <a:solidFill>
                  <a:srgbClr val="434343"/>
                </a:solidFill>
              </a:defRPr>
            </a:lvl9pPr>
          </a:lstStyle>
          <a:p>
            <a:endParaRPr/>
          </a:p>
        </p:txBody>
      </p:sp>
      <p:sp>
        <p:nvSpPr>
          <p:cNvPr id="29" name="Google Shape;29;p6"/>
          <p:cNvSpPr txBox="1">
            <a:spLocks noGrp="1"/>
          </p:cNvSpPr>
          <p:nvPr>
            <p:ph type="sldNum" idx="12"/>
          </p:nvPr>
        </p:nvSpPr>
        <p:spPr>
          <a:xfrm>
            <a:off x="8472458" y="46539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9"/>
          <p:cNvSpPr txBox="1">
            <a:spLocks noGrp="1"/>
          </p:cNvSpPr>
          <p:nvPr>
            <p:ph type="body" idx="1"/>
          </p:nvPr>
        </p:nvSpPr>
        <p:spPr>
          <a:xfrm>
            <a:off x="311700" y="1389600"/>
            <a:ext cx="51414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pic>
        <p:nvPicPr>
          <p:cNvPr id="50" name="Google Shape;50;p11"/>
          <p:cNvPicPr preferRelativeResize="0"/>
          <p:nvPr/>
        </p:nvPicPr>
        <p:blipFill rotWithShape="1">
          <a:blip r:embed="rId2">
            <a:alphaModFix/>
          </a:blip>
          <a:srcRect l="50000"/>
          <a:stretch/>
        </p:blipFill>
        <p:spPr>
          <a:xfrm>
            <a:off x="4572000" y="189150"/>
            <a:ext cx="4572000" cy="4954350"/>
          </a:xfrm>
          <a:prstGeom prst="rect">
            <a:avLst/>
          </a:prstGeom>
          <a:noFill/>
          <a:ln>
            <a:noFill/>
          </a:ln>
        </p:spPr>
      </p:pic>
      <p:sp>
        <p:nvSpPr>
          <p:cNvPr id="51" name="Google Shape;51;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1"/>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algn="r" rtl="0">
              <a:buNone/>
              <a:defRPr sz="1000">
                <a:solidFill>
                  <a:srgbClr val="FFFFFF"/>
                </a:solidFill>
              </a:defRPr>
            </a:lvl1pPr>
            <a:lvl2pPr lvl="1" algn="r" rtl="0">
              <a:buNone/>
              <a:defRPr sz="1000">
                <a:solidFill>
                  <a:srgbClr val="FFFFFF"/>
                </a:solidFill>
              </a:defRPr>
            </a:lvl2pPr>
            <a:lvl3pPr lvl="2" algn="r" rtl="0">
              <a:buNone/>
              <a:defRPr sz="1000">
                <a:solidFill>
                  <a:srgbClr val="FFFFFF"/>
                </a:solidFill>
              </a:defRPr>
            </a:lvl3pPr>
            <a:lvl4pPr lvl="3" algn="r" rtl="0">
              <a:buNone/>
              <a:defRPr sz="1000">
                <a:solidFill>
                  <a:srgbClr val="FFFFFF"/>
                </a:solidFill>
              </a:defRPr>
            </a:lvl4pPr>
            <a:lvl5pPr lvl="4" algn="r" rtl="0">
              <a:buNone/>
              <a:defRPr sz="1000">
                <a:solidFill>
                  <a:srgbClr val="FFFFFF"/>
                </a:solidFill>
              </a:defRPr>
            </a:lvl5pPr>
            <a:lvl6pPr lvl="5" algn="r" rtl="0">
              <a:buNone/>
              <a:defRPr sz="1000">
                <a:solidFill>
                  <a:srgbClr val="FFFFFF"/>
                </a:solidFill>
              </a:defRPr>
            </a:lvl6pPr>
            <a:lvl7pPr lvl="6" algn="r" rtl="0">
              <a:buNone/>
              <a:defRPr sz="1000">
                <a:solidFill>
                  <a:srgbClr val="FFFFFF"/>
                </a:solidFill>
              </a:defRPr>
            </a:lvl7pPr>
            <a:lvl8pPr lvl="7" algn="r" rtl="0">
              <a:buNone/>
              <a:defRPr sz="1000">
                <a:solidFill>
                  <a:srgbClr val="FFFFFF"/>
                </a:solidFill>
              </a:defRPr>
            </a:lvl8pPr>
            <a:lvl9pPr lvl="8" algn="r" rtl="0">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1"/>
          <p:cNvPicPr preferRelativeResize="0"/>
          <p:nvPr/>
        </p:nvPicPr>
        <p:blipFill rotWithShape="1">
          <a:blip r:embed="rId3">
            <a:alphaModFix/>
          </a:blip>
          <a:srcRect t="38330" b="38330"/>
          <a:stretch/>
        </p:blipFill>
        <p:spPr>
          <a:xfrm>
            <a:off x="6587546" y="4703625"/>
            <a:ext cx="2366356" cy="2761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Roboto Light"/>
              <a:buNone/>
              <a:defRPr sz="2800">
                <a:solidFill>
                  <a:srgbClr val="434343"/>
                </a:solidFill>
                <a:latin typeface="Roboto Light"/>
                <a:ea typeface="Roboto Light"/>
                <a:cs typeface="Roboto Light"/>
                <a:sym typeface="Robo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Light"/>
              <a:buChar char="●"/>
              <a:defRPr sz="1800">
                <a:solidFill>
                  <a:schemeClr val="dk2"/>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dk2"/>
              </a:buClr>
              <a:buSzPts val="1400"/>
              <a:buFont typeface="Roboto Light"/>
              <a:buChar char="○"/>
              <a:defRPr>
                <a:solidFill>
                  <a:schemeClr val="dk2"/>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dk2"/>
              </a:buClr>
              <a:buSzPts val="1400"/>
              <a:buFont typeface="Roboto Light"/>
              <a:buChar char="■"/>
              <a:defRPr>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33400" y="-58975"/>
            <a:ext cx="9177300" cy="165900"/>
          </a:xfrm>
          <a:prstGeom prst="rect">
            <a:avLst/>
          </a:prstGeom>
          <a:solidFill>
            <a:srgbClr val="0C2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33450" y="106925"/>
            <a:ext cx="9177300" cy="81900"/>
          </a:xfrm>
          <a:prstGeom prst="rect">
            <a:avLst/>
          </a:prstGeom>
          <a:solidFill>
            <a:srgbClr val="D39F1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1"/>
          <p:cNvPicPr preferRelativeResize="0"/>
          <p:nvPr/>
        </p:nvPicPr>
        <p:blipFill rotWithShape="1">
          <a:blip r:embed="rId16">
            <a:alphaModFix/>
          </a:blip>
          <a:srcRect b="10"/>
          <a:stretch/>
        </p:blipFill>
        <p:spPr>
          <a:xfrm>
            <a:off x="173200" y="4741888"/>
            <a:ext cx="2701186" cy="236275"/>
          </a:xfrm>
          <a:prstGeom prst="rect">
            <a:avLst/>
          </a:prstGeom>
          <a:noFill/>
          <a:ln>
            <a:noFill/>
          </a:ln>
        </p:spPr>
      </p:pic>
      <p:pic>
        <p:nvPicPr>
          <p:cNvPr id="12" name="Google Shape;12;p1"/>
          <p:cNvPicPr preferRelativeResize="0"/>
          <p:nvPr/>
        </p:nvPicPr>
        <p:blipFill rotWithShape="1">
          <a:blip r:embed="rId17">
            <a:alphaModFix/>
          </a:blip>
          <a:srcRect t="38330" b="38330"/>
          <a:stretch/>
        </p:blipFill>
        <p:spPr>
          <a:xfrm>
            <a:off x="6587546" y="4703625"/>
            <a:ext cx="2366356" cy="276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hbr.org/2014/04/15-rules-for-negotiating-a-job-offer?cm_sp=Article-_-Links-_-Comment"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www.negotiateyouroffer.com/" TargetMode="External"/><Relationship Id="rId4" Type="http://schemas.openxmlformats.org/officeDocument/2006/relationships/hyperlink" Target="https://www.youtube.com/watch?v=km2Hd_xgo9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8350" y="84666"/>
            <a:ext cx="8967300" cy="6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2"/>
              </a:buClr>
              <a:buSzPts val="5400"/>
              <a:buFont typeface="Garamond"/>
              <a:buNone/>
            </a:pPr>
            <a:endParaRPr sz="3200" b="1" dirty="0">
              <a:solidFill>
                <a:srgbClr val="D39F10"/>
              </a:solidFill>
              <a:latin typeface="Garamond" panose="02020404030301010803" pitchFamily="18" charset="0"/>
              <a:ea typeface="Garamond"/>
              <a:cs typeface="Garamond"/>
              <a:sym typeface="Garamond"/>
            </a:endParaRPr>
          </a:p>
          <a:p>
            <a:pPr marL="0" lvl="0" indent="0" algn="ctr" rtl="0">
              <a:spcBef>
                <a:spcPts val="0"/>
              </a:spcBef>
              <a:spcAft>
                <a:spcPts val="0"/>
              </a:spcAft>
              <a:buClr>
                <a:schemeClr val="lt2"/>
              </a:buClr>
              <a:buSzPts val="5400"/>
              <a:buFont typeface="Garamond"/>
              <a:buNone/>
            </a:pPr>
            <a:r>
              <a:rPr lang="en" sz="3200" b="1" dirty="0">
                <a:solidFill>
                  <a:srgbClr val="D39F10"/>
                </a:solidFill>
                <a:latin typeface="Garamond" panose="02020404030301010803" pitchFamily="18" charset="0"/>
                <a:ea typeface="Garamond"/>
                <a:cs typeface="Garamond"/>
                <a:sym typeface="Garamond"/>
              </a:rPr>
              <a:t>Guidelines for Negotiating Job Offers</a:t>
            </a:r>
            <a:endParaRPr sz="3200" dirty="0">
              <a:solidFill>
                <a:srgbClr val="D39F10"/>
              </a:solidFill>
              <a:latin typeface="Garamond" panose="02020404030301010803" pitchFamily="18" charset="0"/>
            </a:endParaRPr>
          </a:p>
          <a:p>
            <a:pPr marL="0" lvl="0" indent="0" algn="l" rtl="0">
              <a:spcBef>
                <a:spcPts val="0"/>
              </a:spcBef>
              <a:spcAft>
                <a:spcPts val="0"/>
              </a:spcAft>
              <a:buNone/>
            </a:pPr>
            <a:endParaRPr sz="3200" dirty="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body" idx="1"/>
          </p:nvPr>
        </p:nvSpPr>
        <p:spPr>
          <a:xfrm>
            <a:off x="440266" y="1037585"/>
            <a:ext cx="8229600" cy="34762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Font typeface="Arial" panose="020B0604020202020204" pitchFamily="34" charset="0"/>
              <a:buChar char="•"/>
            </a:pPr>
            <a:r>
              <a:rPr lang="en" sz="1800" b="0" i="0" u="none" strike="noStrike" cap="none" dirty="0">
                <a:solidFill>
                  <a:srgbClr val="0C2340"/>
                </a:solidFill>
                <a:latin typeface="Garamond"/>
                <a:ea typeface="Garamond"/>
                <a:cs typeface="Garamond"/>
                <a:sym typeface="Garamond"/>
              </a:rPr>
              <a:t>Don’t assume you have to accept or reject the job offer as is</a:t>
            </a:r>
            <a:endParaRPr sz="1800" b="0" i="0" u="none" strike="noStrike" cap="none" dirty="0">
              <a:solidFill>
                <a:srgbClr val="0C2340"/>
              </a:solidFill>
              <a:latin typeface="Garamond"/>
              <a:ea typeface="Garamond"/>
              <a:cs typeface="Garamond"/>
              <a:sym typeface="Garamond"/>
            </a:endParaRPr>
          </a:p>
          <a:p>
            <a:pPr marL="342900" marR="0" lvl="0" indent="-342900" algn="l" rtl="0">
              <a:lnSpc>
                <a:spcPct val="100000"/>
              </a:lnSpc>
              <a:spcBef>
                <a:spcPts val="0"/>
              </a:spcBef>
              <a:spcAft>
                <a:spcPts val="0"/>
              </a:spcAft>
              <a:buFont typeface="Arial" panose="020B0604020202020204" pitchFamily="34" charset="0"/>
              <a:buChar char="•"/>
            </a:pPr>
            <a:endParaRPr sz="1800" dirty="0">
              <a:solidFill>
                <a:srgbClr val="0C2340"/>
              </a:solidFill>
              <a:latin typeface="Garamond"/>
              <a:ea typeface="Garamond"/>
              <a:cs typeface="Garamond"/>
              <a:sym typeface="Garamond"/>
            </a:endParaRPr>
          </a:p>
          <a:p>
            <a:pPr marL="342900" marR="0" lvl="0" indent="-342900" algn="l" rtl="0">
              <a:lnSpc>
                <a:spcPct val="100000"/>
              </a:lnSpc>
              <a:spcBef>
                <a:spcPts val="640"/>
              </a:spcBef>
              <a:spcAft>
                <a:spcPts val="0"/>
              </a:spcAft>
              <a:buFont typeface="Arial" panose="020B0604020202020204" pitchFamily="34" charset="0"/>
              <a:buChar char="•"/>
            </a:pPr>
            <a:r>
              <a:rPr lang="en" sz="1800" b="0" i="0" u="none" strike="noStrike" cap="none" dirty="0">
                <a:solidFill>
                  <a:srgbClr val="0C2340"/>
                </a:solidFill>
                <a:latin typeface="Garamond"/>
                <a:ea typeface="Garamond"/>
                <a:cs typeface="Garamond"/>
                <a:sym typeface="Garamond"/>
              </a:rPr>
              <a:t>Don’t accept the offer immediately</a:t>
            </a:r>
            <a:endParaRPr sz="1800" b="0" i="0" u="none" strike="noStrike" cap="none" dirty="0">
              <a:solidFill>
                <a:srgbClr val="0C2340"/>
              </a:solidFill>
              <a:latin typeface="Garamond"/>
              <a:ea typeface="Garamond"/>
              <a:cs typeface="Garamond"/>
              <a:sym typeface="Garamond"/>
            </a:endParaRPr>
          </a:p>
          <a:p>
            <a:pPr marL="342900" marR="0" lvl="0" indent="-342900" algn="l" rtl="0">
              <a:lnSpc>
                <a:spcPct val="100000"/>
              </a:lnSpc>
              <a:spcBef>
                <a:spcPts val="640"/>
              </a:spcBef>
              <a:spcAft>
                <a:spcPts val="0"/>
              </a:spcAft>
              <a:buFont typeface="Arial" panose="020B0604020202020204" pitchFamily="34" charset="0"/>
              <a:buChar char="•"/>
            </a:pPr>
            <a:endParaRPr sz="1800" dirty="0">
              <a:solidFill>
                <a:srgbClr val="0C2340"/>
              </a:solidFill>
              <a:latin typeface="Garamond"/>
              <a:ea typeface="Garamond"/>
              <a:cs typeface="Garamond"/>
              <a:sym typeface="Garamond"/>
            </a:endParaRPr>
          </a:p>
          <a:p>
            <a:pPr marL="342900" marR="0" lvl="0" indent="-342900" algn="l" rtl="0">
              <a:lnSpc>
                <a:spcPct val="100000"/>
              </a:lnSpc>
              <a:spcBef>
                <a:spcPts val="640"/>
              </a:spcBef>
              <a:spcAft>
                <a:spcPts val="0"/>
              </a:spcAft>
              <a:buFont typeface="Arial" panose="020B0604020202020204" pitchFamily="34" charset="0"/>
              <a:buChar char="•"/>
            </a:pPr>
            <a:r>
              <a:rPr lang="en" sz="1800" b="0" i="0" u="none" strike="noStrike" cap="none" dirty="0">
                <a:solidFill>
                  <a:srgbClr val="0C2340"/>
                </a:solidFill>
                <a:latin typeface="Garamond"/>
                <a:ea typeface="Garamond"/>
                <a:cs typeface="Garamond"/>
                <a:sym typeface="Garamond"/>
              </a:rPr>
              <a:t> Don’t ask if the offer is negotiable (just ask for what you want)</a:t>
            </a:r>
          </a:p>
          <a:p>
            <a:pPr marL="342900" marR="0" lvl="0" indent="-342900" algn="l" rtl="0">
              <a:lnSpc>
                <a:spcPct val="100000"/>
              </a:lnSpc>
              <a:spcBef>
                <a:spcPts val="640"/>
              </a:spcBef>
              <a:spcAft>
                <a:spcPts val="0"/>
              </a:spcAft>
              <a:buFont typeface="Arial" panose="020B0604020202020204" pitchFamily="34" charset="0"/>
              <a:buChar char="•"/>
            </a:pPr>
            <a:endParaRPr lang="en" sz="1800" dirty="0">
              <a:solidFill>
                <a:srgbClr val="0C2340"/>
              </a:solidFill>
              <a:latin typeface="Garamond"/>
              <a:ea typeface="Garamond"/>
              <a:cs typeface="Garamond"/>
              <a:sym typeface="Garamond"/>
            </a:endParaRPr>
          </a:p>
          <a:p>
            <a:pPr marL="342900" marR="0" lvl="0" indent="-342900" algn="l" rtl="0">
              <a:lnSpc>
                <a:spcPct val="100000"/>
              </a:lnSpc>
              <a:spcBef>
                <a:spcPts val="640"/>
              </a:spcBef>
              <a:spcAft>
                <a:spcPts val="0"/>
              </a:spcAft>
              <a:buFont typeface="Arial" panose="020B0604020202020204" pitchFamily="34" charset="0"/>
              <a:buChar char="•"/>
            </a:pPr>
            <a:r>
              <a:rPr lang="en" sz="1800" b="0" i="0" u="none" strike="noStrike" cap="none" dirty="0">
                <a:solidFill>
                  <a:srgbClr val="0C2340"/>
                </a:solidFill>
                <a:latin typeface="Garamond"/>
                <a:ea typeface="Garamond"/>
                <a:cs typeface="Garamond"/>
                <a:sym typeface="Garamond"/>
              </a:rPr>
              <a:t>Always support requests with a rationale (and data when available)</a:t>
            </a:r>
          </a:p>
          <a:p>
            <a:pPr marL="342900" marR="0" lvl="0" indent="-342900" algn="l" rtl="0">
              <a:lnSpc>
                <a:spcPct val="100000"/>
              </a:lnSpc>
              <a:spcBef>
                <a:spcPts val="640"/>
              </a:spcBef>
              <a:spcAft>
                <a:spcPts val="0"/>
              </a:spcAft>
              <a:buFont typeface="Arial" panose="020B0604020202020204" pitchFamily="34" charset="0"/>
              <a:buChar char="•"/>
            </a:pPr>
            <a:endParaRPr lang="en" sz="1800" b="0" i="0" u="none" strike="noStrike" cap="none" dirty="0">
              <a:solidFill>
                <a:srgbClr val="0C2340"/>
              </a:solidFill>
              <a:latin typeface="Garamond"/>
              <a:ea typeface="Garamond"/>
              <a:cs typeface="Garamond"/>
              <a:sym typeface="Garamond"/>
            </a:endParaRPr>
          </a:p>
          <a:p>
            <a:pPr marL="342900" marR="0" lvl="0" indent="-342900" algn="l" rtl="0">
              <a:lnSpc>
                <a:spcPct val="100000"/>
              </a:lnSpc>
              <a:spcBef>
                <a:spcPts val="64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Don’t ask half-heartedly or apologetically; </a:t>
            </a:r>
            <a:r>
              <a:rPr lang="en-US" sz="1800" b="0" dirty="0">
                <a:solidFill>
                  <a:srgbClr val="0C2340"/>
                </a:solidFill>
                <a:latin typeface="Garamond"/>
                <a:ea typeface="Garamond"/>
                <a:cs typeface="Garamond"/>
                <a:sym typeface="Garamond"/>
              </a:rPr>
              <a:t>d</a:t>
            </a:r>
            <a:r>
              <a:rPr lang="en-US" sz="1800" b="0" i="0" u="none" strike="noStrike" cap="none" dirty="0">
                <a:solidFill>
                  <a:srgbClr val="0C2340"/>
                </a:solidFill>
                <a:latin typeface="Garamond"/>
                <a:ea typeface="Garamond"/>
                <a:cs typeface="Garamond"/>
                <a:sym typeface="Garamond"/>
              </a:rPr>
              <a:t>on’t worry about offending or putting off you</a:t>
            </a:r>
            <a:r>
              <a:rPr lang="en-US" sz="1800" dirty="0">
                <a:solidFill>
                  <a:srgbClr val="0C2340"/>
                </a:solidFill>
                <a:latin typeface="Garamond"/>
                <a:ea typeface="Garamond"/>
                <a:cs typeface="Garamond"/>
                <a:sym typeface="Garamond"/>
              </a:rPr>
              <a:t>r </a:t>
            </a:r>
            <a:r>
              <a:rPr lang="en-US" sz="1800" b="0" i="0" u="none" strike="noStrike" cap="none" dirty="0">
                <a:solidFill>
                  <a:srgbClr val="0C2340"/>
                </a:solidFill>
                <a:latin typeface="Garamond"/>
                <a:ea typeface="Garamond"/>
                <a:cs typeface="Garamond"/>
                <a:sym typeface="Garamond"/>
              </a:rPr>
              <a:t>employer by negotiating – so long as you do it right</a:t>
            </a:r>
            <a:endParaRPr sz="1800" dirty="0">
              <a:solidFill>
                <a:srgbClr val="0C2340"/>
              </a:solidFill>
            </a:endParaRPr>
          </a:p>
        </p:txBody>
      </p:sp>
      <p:sp>
        <p:nvSpPr>
          <p:cNvPr id="2" name="TextBox 1">
            <a:extLst>
              <a:ext uri="{FF2B5EF4-FFF2-40B4-BE49-F238E27FC236}">
                <a16:creationId xmlns:a16="http://schemas.microsoft.com/office/drawing/2014/main" id="{5EA4544C-CF23-3B3D-B45C-9EA9FEC2CA4C}"/>
              </a:ext>
            </a:extLst>
          </p:cNvPr>
          <p:cNvSpPr txBox="1"/>
          <p:nvPr/>
        </p:nvSpPr>
        <p:spPr>
          <a:xfrm>
            <a:off x="440266" y="299257"/>
            <a:ext cx="3699164" cy="415498"/>
          </a:xfrm>
          <a:prstGeom prst="rect">
            <a:avLst/>
          </a:prstGeom>
          <a:noFill/>
        </p:spPr>
        <p:txBody>
          <a:bodyPr wrap="square" rtlCol="0">
            <a:spAutoFit/>
          </a:bodyPr>
          <a:lstStyle/>
          <a:p>
            <a:r>
              <a:rPr lang="en-US" sz="2100" b="1" dirty="0">
                <a:latin typeface="Garamond" panose="02020404030301010803" pitchFamily="18" charset="0"/>
              </a:rPr>
              <a:t>Negotiations 101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body" idx="1"/>
          </p:nvPr>
        </p:nvSpPr>
        <p:spPr>
          <a:xfrm>
            <a:off x="264550" y="994477"/>
            <a:ext cx="8229600" cy="3511022"/>
          </a:xfrm>
          <a:prstGeom prst="rect">
            <a:avLst/>
          </a:prstGeom>
          <a:noFill/>
          <a:ln>
            <a:noFill/>
          </a:ln>
        </p:spPr>
        <p:txBody>
          <a:bodyPr spcFirstLastPara="1" wrap="square" lIns="91425" tIns="45700" rIns="91425" bIns="45700" anchor="t" anchorCtr="0">
            <a:noAutofit/>
          </a:bodyPr>
          <a:lstStyle/>
          <a:p>
            <a:pPr marL="406400" marR="0" lvl="0" indent="-406400" algn="l" rtl="0">
              <a:lnSpc>
                <a:spcPct val="100000"/>
              </a:lnSpc>
              <a:spcBef>
                <a:spcPts val="60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Decide what you will accept before you negotiate, then start the negotiation a reasonable level above what you will accept.  If they accept your higher terms, you get more than you hoped for.  If not, you have room to concede making them feel like they got what they wanted while you still get what you want.  Win-win</a:t>
            </a:r>
            <a:r>
              <a:rPr lang="en" sz="1800" dirty="0">
                <a:solidFill>
                  <a:srgbClr val="0C2340"/>
                </a:solidFill>
                <a:latin typeface="Garamond"/>
                <a:ea typeface="Garamond"/>
                <a:cs typeface="Garamond"/>
                <a:sym typeface="Garamond"/>
              </a:rPr>
              <a:t>. </a:t>
            </a:r>
            <a:endParaRPr sz="1800" b="0" i="0" u="none" strike="noStrike" cap="none" dirty="0">
              <a:solidFill>
                <a:srgbClr val="0C2340"/>
              </a:solidFill>
              <a:latin typeface="Garamond"/>
              <a:ea typeface="Garamond"/>
              <a:cs typeface="Garamond"/>
              <a:sym typeface="Garamond"/>
            </a:endParaRPr>
          </a:p>
          <a:p>
            <a:pPr marL="342900" marR="0" lvl="0" indent="-342900" algn="l" rtl="0">
              <a:lnSpc>
                <a:spcPct val="100000"/>
              </a:lnSpc>
              <a:spcBef>
                <a:spcPts val="0"/>
              </a:spcBef>
              <a:spcAft>
                <a:spcPts val="0"/>
              </a:spcAft>
              <a:buFont typeface="Arial" panose="020B0604020202020204" pitchFamily="34" charset="0"/>
              <a:buChar char="•"/>
            </a:pPr>
            <a:endParaRPr sz="1800" dirty="0">
              <a:solidFill>
                <a:srgbClr val="0C2340"/>
              </a:solidFill>
              <a:latin typeface="Garamond"/>
              <a:ea typeface="Garamond"/>
              <a:cs typeface="Garamond"/>
              <a:sym typeface="Garamond"/>
            </a:endParaRPr>
          </a:p>
          <a:p>
            <a:pPr marL="406400" marR="0" lvl="0" indent="-406400" algn="l" rtl="0">
              <a:lnSpc>
                <a:spcPct val="100000"/>
              </a:lnSpc>
              <a:spcBef>
                <a:spcPts val="600"/>
              </a:spcBef>
              <a:spcAft>
                <a:spcPts val="0"/>
              </a:spcAft>
              <a:buFont typeface="Arial" panose="020B0604020202020204" pitchFamily="34" charset="0"/>
              <a:buChar char="•"/>
            </a:pPr>
            <a:r>
              <a:rPr lang="en" sz="1800" b="0" i="0" u="none" strike="noStrike" cap="none" dirty="0">
                <a:solidFill>
                  <a:srgbClr val="0C2340"/>
                </a:solidFill>
                <a:latin typeface="Garamond"/>
                <a:ea typeface="Garamond"/>
                <a:cs typeface="Garamond"/>
                <a:sym typeface="Garamond"/>
              </a:rPr>
              <a:t>Offer a specific number rather than a range</a:t>
            </a:r>
          </a:p>
          <a:p>
            <a:pPr marL="406400" marR="0" lvl="0" indent="-406400" algn="l" rtl="0">
              <a:lnSpc>
                <a:spcPct val="100000"/>
              </a:lnSpc>
              <a:spcBef>
                <a:spcPts val="600"/>
              </a:spcBef>
              <a:spcAft>
                <a:spcPts val="0"/>
              </a:spcAft>
              <a:buFont typeface="Arial" panose="020B0604020202020204" pitchFamily="34" charset="0"/>
              <a:buChar char="•"/>
            </a:pPr>
            <a:endParaRPr lang="en" sz="1800" dirty="0">
              <a:solidFill>
                <a:srgbClr val="0C2340"/>
              </a:solidFill>
              <a:latin typeface="Garamond"/>
              <a:ea typeface="Garamond"/>
              <a:cs typeface="Garamond"/>
              <a:sym typeface="Garamond"/>
            </a:endParaRPr>
          </a:p>
          <a:p>
            <a:pPr marL="406400" marR="0" lvl="0" indent="-406400" algn="l" rtl="0">
              <a:lnSpc>
                <a:spcPct val="100000"/>
              </a:lnSpc>
              <a:spcBef>
                <a:spcPts val="600"/>
              </a:spcBef>
              <a:spcAft>
                <a:spcPts val="0"/>
              </a:spcAft>
              <a:buFont typeface="Arial" panose="020B0604020202020204" pitchFamily="34" charset="0"/>
              <a:buChar char="•"/>
            </a:pPr>
            <a:r>
              <a:rPr lang="en" sz="1800" b="0" i="0" u="none" strike="noStrike" cap="none" dirty="0">
                <a:solidFill>
                  <a:srgbClr val="0C2340"/>
                </a:solidFill>
                <a:latin typeface="Garamond"/>
                <a:ea typeface="Garamond"/>
                <a:cs typeface="Garamond"/>
                <a:sym typeface="Garamond"/>
              </a:rPr>
              <a:t>Try to maximize the value of the total package to you not just salary and bonus (i.e. stock, time off, career development, training, other benefits) </a:t>
            </a:r>
            <a:endParaRPr sz="1800" dirty="0">
              <a:solidFill>
                <a:srgbClr val="0C2340"/>
              </a:solidFill>
            </a:endParaRPr>
          </a:p>
          <a:p>
            <a:pPr marL="476250" marR="0" lvl="0" indent="-342900" algn="l" rtl="0">
              <a:spcBef>
                <a:spcPts val="600"/>
              </a:spcBef>
              <a:spcAft>
                <a:spcPts val="0"/>
              </a:spcAft>
              <a:buClr>
                <a:schemeClr val="hlink"/>
              </a:buClr>
              <a:buSzPts val="2100"/>
              <a:buFont typeface="Arial" panose="020B0604020202020204" pitchFamily="34" charset="0"/>
              <a:buChar char="•"/>
            </a:pPr>
            <a:endParaRPr sz="1800" b="0" i="0" u="none" dirty="0">
              <a:solidFill>
                <a:srgbClr val="0C2340"/>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DD3C2B75-D5D3-CE9A-EE6B-3AE1BFE1C02A}"/>
              </a:ext>
            </a:extLst>
          </p:cNvPr>
          <p:cNvSpPr txBox="1"/>
          <p:nvPr/>
        </p:nvSpPr>
        <p:spPr>
          <a:xfrm>
            <a:off x="355990" y="322188"/>
            <a:ext cx="3699164" cy="415498"/>
          </a:xfrm>
          <a:prstGeom prst="rect">
            <a:avLst/>
          </a:prstGeom>
          <a:noFill/>
        </p:spPr>
        <p:txBody>
          <a:bodyPr wrap="square" rtlCol="0">
            <a:spAutoFit/>
          </a:bodyPr>
          <a:lstStyle/>
          <a:p>
            <a:r>
              <a:rPr lang="en-US" sz="2100" b="1" dirty="0">
                <a:latin typeface="Garamond" panose="02020404030301010803" pitchFamily="18" charset="0"/>
              </a:rPr>
              <a:t>Negotiations 101 – Cont’d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457200" y="1120843"/>
            <a:ext cx="8229600" cy="3077082"/>
          </a:xfrm>
          <a:prstGeom prst="rect">
            <a:avLst/>
          </a:prstGeom>
          <a:noFill/>
          <a:ln>
            <a:noFill/>
          </a:ln>
        </p:spPr>
        <p:txBody>
          <a:bodyPr spcFirstLastPara="1" wrap="square" lIns="91425" tIns="45700" rIns="91425" bIns="45700" anchor="t" anchorCtr="0">
            <a:noAutofit/>
          </a:bodyPr>
          <a:lstStyle/>
          <a:p>
            <a:pPr marL="465137" lvl="0" indent="-457200" algn="l" rtl="0">
              <a:lnSpc>
                <a:spcPct val="100000"/>
              </a:lnSpc>
              <a:spcBef>
                <a:spcPts val="60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Don’t continue negotiating when the other party is signaling that it should end</a:t>
            </a:r>
            <a:endParaRPr sz="1800" b="0" dirty="0">
              <a:solidFill>
                <a:srgbClr val="0C2340"/>
              </a:solidFill>
              <a:latin typeface="Garamond"/>
              <a:ea typeface="Garamond"/>
              <a:cs typeface="Garamond"/>
              <a:sym typeface="Garamond"/>
            </a:endParaRPr>
          </a:p>
          <a:p>
            <a:pPr lvl="0" indent="-457200" algn="l" rtl="0">
              <a:lnSpc>
                <a:spcPct val="100000"/>
              </a:lnSpc>
              <a:spcBef>
                <a:spcPts val="600"/>
              </a:spcBef>
              <a:spcAft>
                <a:spcPts val="0"/>
              </a:spcAft>
              <a:buClr>
                <a:schemeClr val="dk1"/>
              </a:buClr>
              <a:buSzPts val="1100"/>
              <a:buFont typeface="Arial" panose="020B0604020202020204" pitchFamily="34" charset="0"/>
              <a:buChar char="•"/>
            </a:pPr>
            <a:endParaRPr sz="1800" b="0" dirty="0">
              <a:solidFill>
                <a:srgbClr val="0C2340"/>
              </a:solidFill>
              <a:latin typeface="Garamond"/>
              <a:ea typeface="Garamond"/>
              <a:cs typeface="Garamond"/>
              <a:sym typeface="Garamond"/>
            </a:endParaRPr>
          </a:p>
          <a:p>
            <a:pPr lvl="0" indent="-457200" algn="l" rtl="0">
              <a:lnSpc>
                <a:spcPct val="100000"/>
              </a:lnSpc>
              <a:spcBef>
                <a:spcPts val="60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Strive to get the best terms you can while remaining fair and reasonable</a:t>
            </a:r>
            <a:endParaRPr sz="1800" b="0" dirty="0">
              <a:solidFill>
                <a:srgbClr val="0C2340"/>
              </a:solidFill>
              <a:latin typeface="Garamond"/>
              <a:ea typeface="Garamond"/>
              <a:cs typeface="Garamond"/>
              <a:sym typeface="Garamond"/>
            </a:endParaRPr>
          </a:p>
          <a:p>
            <a:pPr lvl="0" indent="-457200" algn="l" rtl="0">
              <a:lnSpc>
                <a:spcPct val="100000"/>
              </a:lnSpc>
              <a:spcBef>
                <a:spcPts val="600"/>
              </a:spcBef>
              <a:spcAft>
                <a:spcPts val="0"/>
              </a:spcAft>
              <a:buFont typeface="Arial" panose="020B0604020202020204" pitchFamily="34" charset="0"/>
              <a:buChar char="•"/>
            </a:pPr>
            <a:endParaRPr sz="1800" dirty="0">
              <a:solidFill>
                <a:srgbClr val="0C2340"/>
              </a:solidFill>
              <a:latin typeface="Garamond"/>
              <a:ea typeface="Garamond"/>
              <a:cs typeface="Garamond"/>
              <a:sym typeface="Garamond"/>
            </a:endParaRPr>
          </a:p>
          <a:p>
            <a:pPr marR="0" lvl="0" indent="-457200" algn="l" rtl="0">
              <a:lnSpc>
                <a:spcPct val="100000"/>
              </a:lnSpc>
              <a:spcBef>
                <a:spcPts val="0"/>
              </a:spcBef>
              <a:spcAft>
                <a:spcPts val="0"/>
              </a:spcAft>
              <a:buFont typeface="Arial" panose="020B0604020202020204" pitchFamily="34" charset="0"/>
              <a:buChar char="•"/>
            </a:pPr>
            <a:r>
              <a:rPr lang="en" sz="1800" b="0" i="0" u="none" dirty="0">
                <a:solidFill>
                  <a:srgbClr val="0C2340"/>
                </a:solidFill>
                <a:latin typeface="Garamond"/>
                <a:ea typeface="Garamond"/>
                <a:cs typeface="Garamond"/>
                <a:sym typeface="Garamond"/>
              </a:rPr>
              <a:t>Don’t be desperate or play too hard to get</a:t>
            </a:r>
            <a:endParaRPr sz="1800" b="0" i="0" u="none" dirty="0">
              <a:solidFill>
                <a:srgbClr val="0C2340"/>
              </a:solidFill>
              <a:latin typeface="Garamond"/>
              <a:ea typeface="Garamond"/>
              <a:cs typeface="Garamond"/>
              <a:sym typeface="Garamond"/>
            </a:endParaRPr>
          </a:p>
          <a:p>
            <a:pPr marR="0" lvl="0" indent="-457200" algn="l" rtl="0">
              <a:lnSpc>
                <a:spcPct val="100000"/>
              </a:lnSpc>
              <a:spcBef>
                <a:spcPts val="0"/>
              </a:spcBef>
              <a:spcAft>
                <a:spcPts val="0"/>
              </a:spcAft>
              <a:buFont typeface="Arial" panose="020B0604020202020204" pitchFamily="34" charset="0"/>
              <a:buChar char="•"/>
            </a:pPr>
            <a:endParaRPr sz="1800" dirty="0">
              <a:solidFill>
                <a:srgbClr val="0C2340"/>
              </a:solidFill>
              <a:latin typeface="Garamond"/>
              <a:ea typeface="Garamond"/>
              <a:cs typeface="Garamond"/>
              <a:sym typeface="Garamond"/>
            </a:endParaRPr>
          </a:p>
          <a:p>
            <a:pPr marL="465138" marR="0" lvl="0" indent="-465138" algn="l" rtl="0">
              <a:lnSpc>
                <a:spcPct val="100000"/>
              </a:lnSpc>
              <a:spcBef>
                <a:spcPts val="640"/>
              </a:spcBef>
              <a:spcAft>
                <a:spcPts val="0"/>
              </a:spcAft>
              <a:buFont typeface="Arial" panose="020B0604020202020204" pitchFamily="34" charset="0"/>
              <a:buChar char="•"/>
            </a:pPr>
            <a:r>
              <a:rPr lang="en" sz="1800" b="0" i="0" u="none" dirty="0">
                <a:solidFill>
                  <a:srgbClr val="0C2340"/>
                </a:solidFill>
                <a:latin typeface="Garamond"/>
                <a:ea typeface="Garamond"/>
                <a:cs typeface="Garamond"/>
                <a:sym typeface="Garamond"/>
              </a:rPr>
              <a:t>Understand the person across from you and his or her constraints </a:t>
            </a:r>
            <a:r>
              <a:rPr lang="en" sz="1800" i="1" u="none" dirty="0">
                <a:solidFill>
                  <a:srgbClr val="0C2340"/>
                </a:solidFill>
                <a:latin typeface="Garamond"/>
                <a:ea typeface="Garamond"/>
                <a:cs typeface="Garamond"/>
                <a:sym typeface="Garamond"/>
              </a:rPr>
              <a:t>(</a:t>
            </a:r>
            <a:r>
              <a:rPr lang="en" sz="1800" i="1" dirty="0">
                <a:solidFill>
                  <a:srgbClr val="0C2340"/>
                </a:solidFill>
                <a:latin typeface="Garamond"/>
                <a:ea typeface="Garamond"/>
                <a:cs typeface="Garamond"/>
                <a:sym typeface="Garamond"/>
              </a:rPr>
              <a:t>e.g</a:t>
            </a:r>
            <a:r>
              <a:rPr lang="en" sz="1800" i="1" u="none" dirty="0">
                <a:solidFill>
                  <a:srgbClr val="0C2340"/>
                </a:solidFill>
                <a:latin typeface="Garamond"/>
                <a:ea typeface="Garamond"/>
                <a:cs typeface="Garamond"/>
                <a:sym typeface="Garamond"/>
              </a:rPr>
              <a:t>. </a:t>
            </a:r>
            <a:r>
              <a:rPr lang="en" sz="1800" i="1" dirty="0">
                <a:solidFill>
                  <a:srgbClr val="0C2340"/>
                </a:solidFill>
                <a:latin typeface="Garamond"/>
                <a:ea typeface="Garamond"/>
                <a:cs typeface="Garamond"/>
                <a:sym typeface="Garamond"/>
              </a:rPr>
              <a:t>all jobs have salary ranges which HR has to take into account)</a:t>
            </a:r>
            <a:endParaRPr sz="1800" i="1" dirty="0">
              <a:solidFill>
                <a:srgbClr val="0C2340"/>
              </a:solidFill>
            </a:endParaRPr>
          </a:p>
          <a:p>
            <a:pPr marL="0" marR="0" lvl="0" indent="0" algn="l" rtl="0">
              <a:lnSpc>
                <a:spcPct val="100000"/>
              </a:lnSpc>
              <a:spcBef>
                <a:spcPts val="640"/>
              </a:spcBef>
              <a:spcAft>
                <a:spcPts val="0"/>
              </a:spcAft>
              <a:buNone/>
            </a:pPr>
            <a:endParaRPr sz="1800" dirty="0">
              <a:solidFill>
                <a:srgbClr val="0C2340"/>
              </a:solidFill>
            </a:endParaRPr>
          </a:p>
          <a:p>
            <a:pPr marL="342900" marR="0" lvl="0" indent="-200660" algn="l" rtl="0">
              <a:lnSpc>
                <a:spcPct val="100000"/>
              </a:lnSpc>
              <a:spcBef>
                <a:spcPts val="640"/>
              </a:spcBef>
              <a:spcAft>
                <a:spcPts val="0"/>
              </a:spcAft>
              <a:buClr>
                <a:schemeClr val="hlink"/>
              </a:buClr>
              <a:buSzPts val="2240"/>
              <a:buFont typeface="Noto Sans Symbols"/>
              <a:buNone/>
            </a:pPr>
            <a:endParaRPr sz="1800" b="0" i="0" u="none" dirty="0">
              <a:solidFill>
                <a:srgbClr val="0C2340"/>
              </a:solidFill>
              <a:latin typeface="Garamond"/>
              <a:ea typeface="Garamond"/>
              <a:cs typeface="Garamond"/>
              <a:sym typeface="Garamond"/>
            </a:endParaRPr>
          </a:p>
          <a:p>
            <a:pPr marL="342900" marR="0" lvl="0" indent="-200660" algn="l" rtl="0">
              <a:spcBef>
                <a:spcPts val="640"/>
              </a:spcBef>
              <a:spcAft>
                <a:spcPts val="0"/>
              </a:spcAft>
              <a:buClr>
                <a:schemeClr val="hlink"/>
              </a:buClr>
              <a:buSzPts val="2240"/>
              <a:buFont typeface="Noto Sans Symbols"/>
              <a:buNone/>
            </a:pPr>
            <a:endParaRPr sz="1800" b="0" i="0" u="none" dirty="0">
              <a:solidFill>
                <a:srgbClr val="0C2340"/>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2EC3B6EB-DE86-8339-FD7E-56D775424F06}"/>
              </a:ext>
            </a:extLst>
          </p:cNvPr>
          <p:cNvSpPr txBox="1"/>
          <p:nvPr/>
        </p:nvSpPr>
        <p:spPr>
          <a:xfrm>
            <a:off x="457200" y="307570"/>
            <a:ext cx="3699164" cy="415498"/>
          </a:xfrm>
          <a:prstGeom prst="rect">
            <a:avLst/>
          </a:prstGeom>
          <a:noFill/>
        </p:spPr>
        <p:txBody>
          <a:bodyPr wrap="square" rtlCol="0">
            <a:spAutoFit/>
          </a:bodyPr>
          <a:lstStyle/>
          <a:p>
            <a:r>
              <a:rPr lang="en-US" sz="2100" b="1" dirty="0">
                <a:latin typeface="Garamond" panose="02020404030301010803" pitchFamily="18" charset="0"/>
              </a:rPr>
              <a:t>Negotiations 101 – Cont’d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body" idx="1"/>
          </p:nvPr>
        </p:nvSpPr>
        <p:spPr>
          <a:xfrm>
            <a:off x="457200" y="1221823"/>
            <a:ext cx="8229600" cy="2984419"/>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64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Anticipate tough questions and be prepared for them</a:t>
            </a:r>
            <a:endParaRPr sz="1800" b="0" dirty="0">
              <a:solidFill>
                <a:srgbClr val="0C2340"/>
              </a:solidFill>
              <a:latin typeface="Garamond"/>
              <a:ea typeface="Garamond"/>
              <a:cs typeface="Garamond"/>
              <a:sym typeface="Garamond"/>
            </a:endParaRPr>
          </a:p>
          <a:p>
            <a:pPr lvl="0" indent="-457200" algn="l" rtl="0">
              <a:lnSpc>
                <a:spcPct val="100000"/>
              </a:lnSpc>
              <a:spcBef>
                <a:spcPts val="640"/>
              </a:spcBef>
              <a:spcAft>
                <a:spcPts val="0"/>
              </a:spcAft>
              <a:buClr>
                <a:schemeClr val="dk1"/>
              </a:buClr>
              <a:buSzPts val="1100"/>
              <a:buFont typeface="Arial" panose="020B0604020202020204" pitchFamily="34" charset="0"/>
              <a:buChar char="•"/>
            </a:pPr>
            <a:endParaRPr sz="1800" b="0" dirty="0">
              <a:solidFill>
                <a:srgbClr val="0C2340"/>
              </a:solidFill>
              <a:latin typeface="Garamond"/>
              <a:ea typeface="Garamond"/>
              <a:cs typeface="Garamond"/>
              <a:sym typeface="Garamond"/>
            </a:endParaRPr>
          </a:p>
          <a:p>
            <a:pPr marL="465138" lvl="0" indent="-465138" algn="l" rtl="0">
              <a:lnSpc>
                <a:spcPct val="100000"/>
              </a:lnSpc>
              <a:spcBef>
                <a:spcPts val="64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Negotiate simultaneously all the issues that concern you rather than one at a time</a:t>
            </a:r>
          </a:p>
          <a:p>
            <a:pPr marL="465138" lvl="0" indent="-465138" algn="l" rtl="0">
              <a:lnSpc>
                <a:spcPct val="100000"/>
              </a:lnSpc>
              <a:spcBef>
                <a:spcPts val="640"/>
              </a:spcBef>
              <a:spcAft>
                <a:spcPts val="0"/>
              </a:spcAft>
              <a:buFont typeface="Arial" panose="020B0604020202020204" pitchFamily="34" charset="0"/>
              <a:buChar char="•"/>
            </a:pPr>
            <a:endParaRPr lang="en" sz="1800" b="0" dirty="0">
              <a:solidFill>
                <a:srgbClr val="0C2340"/>
              </a:solidFill>
              <a:latin typeface="Garamond"/>
              <a:ea typeface="Garamond"/>
              <a:cs typeface="Garamond"/>
              <a:sym typeface="Garamond"/>
            </a:endParaRPr>
          </a:p>
          <a:p>
            <a:pPr marL="465138" lvl="0" indent="-465138" algn="l" rtl="0">
              <a:lnSpc>
                <a:spcPct val="100000"/>
              </a:lnSpc>
              <a:spcBef>
                <a:spcPts val="64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Don't negotiate just for the sake of negotiating </a:t>
            </a:r>
          </a:p>
          <a:p>
            <a:pPr marL="465138" lvl="0" indent="-465138" algn="l" rtl="0">
              <a:lnSpc>
                <a:spcPct val="100000"/>
              </a:lnSpc>
              <a:spcBef>
                <a:spcPts val="640"/>
              </a:spcBef>
              <a:spcAft>
                <a:spcPts val="0"/>
              </a:spcAft>
              <a:buFont typeface="Arial" panose="020B0604020202020204" pitchFamily="34" charset="0"/>
              <a:buChar char="•"/>
            </a:pPr>
            <a:endParaRPr lang="en" sz="1800" b="0" i="0" u="none" dirty="0">
              <a:solidFill>
                <a:srgbClr val="0C2340"/>
              </a:solidFill>
              <a:latin typeface="Garamond"/>
              <a:ea typeface="Garamond"/>
              <a:cs typeface="Garamond"/>
              <a:sym typeface="Garamond"/>
            </a:endParaRPr>
          </a:p>
          <a:p>
            <a:pPr marL="465138" lvl="0" indent="-465138" algn="l" rtl="0">
              <a:lnSpc>
                <a:spcPct val="100000"/>
              </a:lnSpc>
              <a:spcBef>
                <a:spcPts val="640"/>
              </a:spcBef>
              <a:spcAft>
                <a:spcPts val="0"/>
              </a:spcAft>
              <a:buFont typeface="Arial" panose="020B0604020202020204" pitchFamily="34" charset="0"/>
              <a:buChar char="•"/>
            </a:pPr>
            <a:r>
              <a:rPr lang="en" sz="1800" b="0" i="0" u="none" dirty="0">
                <a:solidFill>
                  <a:srgbClr val="0C2340"/>
                </a:solidFill>
                <a:latin typeface="Garamond"/>
                <a:ea typeface="Garamond"/>
                <a:cs typeface="Garamond"/>
                <a:sym typeface="Garamond"/>
              </a:rPr>
              <a:t>Try to coordinate the timing of competing offers</a:t>
            </a:r>
            <a:endParaRPr sz="1800" b="0" dirty="0">
              <a:solidFill>
                <a:srgbClr val="0C2340"/>
              </a:solidFill>
            </a:endParaRPr>
          </a:p>
          <a:p>
            <a:pPr marL="581660" marR="0" lvl="0" indent="-457200" algn="l" rtl="0">
              <a:spcBef>
                <a:spcPts val="560"/>
              </a:spcBef>
              <a:spcAft>
                <a:spcPts val="0"/>
              </a:spcAft>
              <a:buClr>
                <a:schemeClr val="hlink"/>
              </a:buClr>
              <a:buSzPts val="1960"/>
              <a:buFont typeface="Arial" panose="020B0604020202020204" pitchFamily="34" charset="0"/>
              <a:buChar char="•"/>
            </a:pPr>
            <a:endParaRPr sz="1800" b="0" i="0" u="none" strike="noStrike" cap="none" dirty="0">
              <a:solidFill>
                <a:srgbClr val="0C2340"/>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9F801CAB-E972-E73C-CB72-E58F437BD527}"/>
              </a:ext>
            </a:extLst>
          </p:cNvPr>
          <p:cNvSpPr txBox="1"/>
          <p:nvPr/>
        </p:nvSpPr>
        <p:spPr>
          <a:xfrm>
            <a:off x="457200" y="374072"/>
            <a:ext cx="3699164" cy="415498"/>
          </a:xfrm>
          <a:prstGeom prst="rect">
            <a:avLst/>
          </a:prstGeom>
          <a:noFill/>
        </p:spPr>
        <p:txBody>
          <a:bodyPr wrap="square" rtlCol="0">
            <a:spAutoFit/>
          </a:bodyPr>
          <a:lstStyle/>
          <a:p>
            <a:r>
              <a:rPr lang="en-US" sz="2100" b="1" dirty="0">
                <a:latin typeface="Garamond" panose="02020404030301010803" pitchFamily="18" charset="0"/>
              </a:rPr>
              <a:t>Negotiations 101 – Cont’d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378231" y="1141963"/>
            <a:ext cx="8192193" cy="3394500"/>
          </a:xfrm>
          <a:prstGeom prst="rect">
            <a:avLst/>
          </a:prstGeom>
          <a:noFill/>
          <a:ln>
            <a:noFill/>
          </a:ln>
        </p:spPr>
        <p:txBody>
          <a:bodyPr spcFirstLastPara="1" wrap="square" lIns="91425" tIns="45700" rIns="91425" bIns="45700" anchor="t" anchorCtr="0">
            <a:noAutofit/>
          </a:bodyPr>
          <a:lstStyle/>
          <a:p>
            <a:pPr lvl="0" indent="-457200" algn="l" rtl="0">
              <a:lnSpc>
                <a:spcPct val="100000"/>
              </a:lnSpc>
              <a:spcBef>
                <a:spcPts val="64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Feel good about what you are offering</a:t>
            </a:r>
          </a:p>
          <a:p>
            <a:pPr lvl="0" indent="-457200" algn="l" rtl="0">
              <a:lnSpc>
                <a:spcPct val="100000"/>
              </a:lnSpc>
              <a:spcBef>
                <a:spcPts val="640"/>
              </a:spcBef>
              <a:spcAft>
                <a:spcPts val="0"/>
              </a:spcAft>
              <a:buFont typeface="Arial" panose="020B0604020202020204" pitchFamily="34" charset="0"/>
              <a:buChar char="•"/>
            </a:pPr>
            <a:endParaRPr lang="en" sz="1800" b="0" dirty="0">
              <a:solidFill>
                <a:srgbClr val="0C2340"/>
              </a:solidFill>
              <a:latin typeface="Garamond"/>
              <a:ea typeface="Garamond"/>
              <a:cs typeface="Garamond"/>
              <a:sym typeface="Garamond"/>
            </a:endParaRPr>
          </a:p>
          <a:p>
            <a:pPr lvl="0" indent="-457200" algn="l" rtl="0">
              <a:lnSpc>
                <a:spcPct val="100000"/>
              </a:lnSpc>
              <a:spcBef>
                <a:spcPts val="640"/>
              </a:spcBef>
              <a:spcAft>
                <a:spcPts val="0"/>
              </a:spcAft>
              <a:buFont typeface="Arial" panose="020B0604020202020204" pitchFamily="34" charset="0"/>
              <a:buChar char="•"/>
            </a:pPr>
            <a:r>
              <a:rPr lang="en" sz="1800" b="0" dirty="0">
                <a:solidFill>
                  <a:srgbClr val="0C2340"/>
                </a:solidFill>
                <a:latin typeface="Garamond"/>
                <a:ea typeface="Garamond"/>
                <a:cs typeface="Garamond"/>
                <a:sym typeface="Garamond"/>
              </a:rPr>
              <a:t>If you tend to be competitive:</a:t>
            </a:r>
            <a:endParaRPr sz="1800" b="0" dirty="0">
              <a:solidFill>
                <a:srgbClr val="0C2340"/>
              </a:solidFill>
            </a:endParaRPr>
          </a:p>
          <a:p>
            <a:pPr marL="75311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dirty="0">
                <a:solidFill>
                  <a:srgbClr val="0C2340"/>
                </a:solidFill>
                <a:latin typeface="Garamond"/>
                <a:ea typeface="Garamond"/>
                <a:cs typeface="Garamond"/>
                <a:sym typeface="Garamond"/>
              </a:rPr>
              <a:t>Think win-win rather than win-lose</a:t>
            </a:r>
            <a:endParaRPr sz="1600" dirty="0">
              <a:solidFill>
                <a:srgbClr val="0C2340"/>
              </a:solidFill>
            </a:endParaRPr>
          </a:p>
          <a:p>
            <a:pPr marL="75311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dirty="0">
                <a:solidFill>
                  <a:srgbClr val="0C2340"/>
                </a:solidFill>
                <a:latin typeface="Garamond"/>
                <a:ea typeface="Garamond"/>
                <a:cs typeface="Garamond"/>
                <a:sym typeface="Garamond"/>
              </a:rPr>
              <a:t>Listen more than you usually do</a:t>
            </a:r>
            <a:endParaRPr sz="1600" dirty="0">
              <a:solidFill>
                <a:srgbClr val="0C2340"/>
              </a:solidFill>
            </a:endParaRPr>
          </a:p>
          <a:p>
            <a:pPr marL="75311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dirty="0">
                <a:solidFill>
                  <a:srgbClr val="0C2340"/>
                </a:solidFill>
                <a:latin typeface="Garamond"/>
                <a:ea typeface="Garamond"/>
                <a:cs typeface="Garamond"/>
                <a:sym typeface="Garamond"/>
              </a:rPr>
              <a:t>Prioritize which issues are most important to you and try to win on those rather than on less important issues</a:t>
            </a:r>
            <a:endParaRPr sz="1600" dirty="0">
              <a:solidFill>
                <a:srgbClr val="0C2340"/>
              </a:solidFill>
            </a:endParaRPr>
          </a:p>
          <a:p>
            <a:pPr marL="75311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dirty="0">
                <a:solidFill>
                  <a:srgbClr val="0C2340"/>
                </a:solidFill>
                <a:latin typeface="Garamond"/>
                <a:ea typeface="Garamond"/>
                <a:cs typeface="Garamond"/>
                <a:sym typeface="Garamond"/>
              </a:rPr>
              <a:t>Avoid extreme requests</a:t>
            </a:r>
            <a:endParaRPr sz="1600" dirty="0">
              <a:solidFill>
                <a:srgbClr val="0C2340"/>
              </a:solidFill>
            </a:endParaRPr>
          </a:p>
          <a:p>
            <a:pPr marL="75311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dirty="0">
                <a:solidFill>
                  <a:srgbClr val="0C2340"/>
                </a:solidFill>
                <a:latin typeface="Garamond"/>
                <a:ea typeface="Garamond"/>
                <a:cs typeface="Garamond"/>
                <a:sym typeface="Garamond"/>
              </a:rPr>
              <a:t>Try to get a good outcome on the issues and the relationship</a:t>
            </a:r>
            <a:endParaRPr sz="1600" dirty="0">
              <a:solidFill>
                <a:srgbClr val="0C2340"/>
              </a:solidFill>
            </a:endParaRPr>
          </a:p>
          <a:p>
            <a:pPr marL="0" marR="0" lvl="0" indent="0" algn="l" rtl="0">
              <a:lnSpc>
                <a:spcPct val="100000"/>
              </a:lnSpc>
              <a:spcBef>
                <a:spcPts val="0"/>
              </a:spcBef>
              <a:spcAft>
                <a:spcPts val="0"/>
              </a:spcAft>
              <a:buNone/>
            </a:pPr>
            <a:endParaRPr sz="1600" dirty="0">
              <a:solidFill>
                <a:srgbClr val="0C2340"/>
              </a:solidFill>
              <a:latin typeface="Garamond"/>
              <a:ea typeface="Garamond"/>
              <a:cs typeface="Garamond"/>
              <a:sym typeface="Garamond"/>
            </a:endParaRPr>
          </a:p>
          <a:p>
            <a:pPr marL="342900" marR="0" lvl="0" indent="-200660" algn="l" rtl="0">
              <a:spcBef>
                <a:spcPts val="640"/>
              </a:spcBef>
              <a:spcAft>
                <a:spcPts val="0"/>
              </a:spcAft>
              <a:buClr>
                <a:schemeClr val="hlink"/>
              </a:buClr>
              <a:buSzPts val="2240"/>
              <a:buFont typeface="Noto Sans Symbols"/>
              <a:buNone/>
            </a:pPr>
            <a:endParaRPr sz="1800" b="0" i="0" u="none" dirty="0">
              <a:solidFill>
                <a:srgbClr val="0C2340"/>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85C59CC0-3312-DBAE-935E-50D603D86507}"/>
              </a:ext>
            </a:extLst>
          </p:cNvPr>
          <p:cNvSpPr txBox="1"/>
          <p:nvPr/>
        </p:nvSpPr>
        <p:spPr>
          <a:xfrm>
            <a:off x="378231" y="324195"/>
            <a:ext cx="3699164" cy="415498"/>
          </a:xfrm>
          <a:prstGeom prst="rect">
            <a:avLst/>
          </a:prstGeom>
          <a:noFill/>
        </p:spPr>
        <p:txBody>
          <a:bodyPr wrap="square" rtlCol="0">
            <a:spAutoFit/>
          </a:bodyPr>
          <a:lstStyle/>
          <a:p>
            <a:r>
              <a:rPr lang="en-US" sz="2100" b="1" dirty="0">
                <a:latin typeface="Garamond" panose="02020404030301010803" pitchFamily="18" charset="0"/>
              </a:rPr>
              <a:t>Negotiations 101 – Cont’d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body" idx="1"/>
          </p:nvPr>
        </p:nvSpPr>
        <p:spPr>
          <a:xfrm>
            <a:off x="304803" y="1164588"/>
            <a:ext cx="8686800" cy="29917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None/>
            </a:pPr>
            <a:endParaRPr sz="1800" dirty="0">
              <a:solidFill>
                <a:srgbClr val="0C2340"/>
              </a:solidFill>
            </a:endParaRPr>
          </a:p>
          <a:p>
            <a:pPr marL="342900" marR="0" lvl="0" indent="-342900" algn="l" rtl="0">
              <a:lnSpc>
                <a:spcPct val="100000"/>
              </a:lnSpc>
              <a:spcBef>
                <a:spcPts val="0"/>
              </a:spcBef>
              <a:spcAft>
                <a:spcPts val="0"/>
              </a:spcAft>
              <a:buFont typeface="Arial" panose="020B0604020202020204" pitchFamily="34" charset="0"/>
              <a:buChar char="•"/>
            </a:pPr>
            <a:r>
              <a:rPr lang="en" sz="1800" b="0" i="0" u="none" dirty="0">
                <a:solidFill>
                  <a:srgbClr val="0C2340"/>
                </a:solidFill>
                <a:latin typeface="Garamond"/>
                <a:ea typeface="Garamond"/>
                <a:cs typeface="Garamond"/>
                <a:sym typeface="Garamond"/>
              </a:rPr>
              <a:t>If you tend to be cooperative: </a:t>
            </a:r>
            <a:endParaRPr sz="1800" dirty="0">
              <a:solidFill>
                <a:srgbClr val="0C2340"/>
              </a:solidFill>
            </a:endParaRPr>
          </a:p>
          <a:p>
            <a:pPr marL="753110" marR="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b="0" i="0" u="none" strike="noStrike" cap="none" dirty="0">
                <a:solidFill>
                  <a:srgbClr val="0C2340"/>
                </a:solidFill>
                <a:latin typeface="Garamond"/>
                <a:ea typeface="Garamond"/>
                <a:cs typeface="Garamond"/>
                <a:sym typeface="Garamond"/>
              </a:rPr>
              <a:t>Aim higher than comes naturally to you</a:t>
            </a:r>
            <a:endParaRPr sz="1600" dirty="0">
              <a:solidFill>
                <a:srgbClr val="0C2340"/>
              </a:solidFill>
            </a:endParaRPr>
          </a:p>
          <a:p>
            <a:pPr marL="753110" marR="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b="0" i="0" u="none" strike="noStrike" cap="none" dirty="0">
                <a:solidFill>
                  <a:srgbClr val="0C2340"/>
                </a:solidFill>
                <a:latin typeface="Garamond"/>
                <a:ea typeface="Garamond"/>
                <a:cs typeface="Garamond"/>
                <a:sym typeface="Garamond"/>
              </a:rPr>
              <a:t>Create an audience</a:t>
            </a:r>
            <a:endParaRPr sz="1600" dirty="0">
              <a:solidFill>
                <a:srgbClr val="0C2340"/>
              </a:solidFill>
              <a:latin typeface="Garamond"/>
              <a:ea typeface="Garamond"/>
              <a:cs typeface="Garamond"/>
              <a:sym typeface="Garamond"/>
            </a:endParaRPr>
          </a:p>
          <a:p>
            <a:pPr marL="753110" marR="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600" b="0" i="0" u="none" strike="noStrike" cap="none" dirty="0">
                <a:solidFill>
                  <a:srgbClr val="0C2340"/>
                </a:solidFill>
                <a:latin typeface="Garamond"/>
                <a:ea typeface="Garamond"/>
                <a:cs typeface="Garamond"/>
                <a:sym typeface="Garamond"/>
              </a:rPr>
              <a:t>Negotiate on behalf of someone else</a:t>
            </a:r>
            <a:endParaRPr sz="1600" b="0" i="0" u="none" strike="noStrike" cap="none" dirty="0">
              <a:solidFill>
                <a:srgbClr val="0C2340"/>
              </a:solidFill>
              <a:latin typeface="Garamond"/>
              <a:ea typeface="Garamond"/>
              <a:cs typeface="Garamond"/>
              <a:sym typeface="Garamond"/>
            </a:endParaRPr>
          </a:p>
          <a:p>
            <a:pPr marL="0" marR="0" lvl="0" indent="0" algn="l" rtl="0">
              <a:lnSpc>
                <a:spcPct val="100000"/>
              </a:lnSpc>
              <a:spcBef>
                <a:spcPts val="640"/>
              </a:spcBef>
              <a:spcAft>
                <a:spcPts val="0"/>
              </a:spcAft>
              <a:buNone/>
            </a:pPr>
            <a:endParaRPr sz="1800" dirty="0">
              <a:solidFill>
                <a:srgbClr val="0C2340"/>
              </a:solidFill>
              <a:latin typeface="Garamond"/>
              <a:ea typeface="Garamond"/>
              <a:cs typeface="Garamond"/>
              <a:sym typeface="Garamond"/>
            </a:endParaRPr>
          </a:p>
          <a:p>
            <a:pPr marL="342900" marR="0" lvl="0" indent="-342900" algn="l" rtl="0">
              <a:lnSpc>
                <a:spcPct val="100000"/>
              </a:lnSpc>
              <a:spcBef>
                <a:spcPts val="640"/>
              </a:spcBef>
              <a:spcAft>
                <a:spcPts val="0"/>
              </a:spcAft>
              <a:buFont typeface="Arial" panose="020B0604020202020204" pitchFamily="34" charset="0"/>
              <a:buChar char="•"/>
            </a:pPr>
            <a:r>
              <a:rPr lang="en" sz="1800" b="0" i="0" u="none" dirty="0">
                <a:solidFill>
                  <a:srgbClr val="0C2340"/>
                </a:solidFill>
                <a:latin typeface="Garamond"/>
                <a:ea typeface="Garamond"/>
                <a:cs typeface="Garamond"/>
                <a:sym typeface="Garamond"/>
              </a:rPr>
              <a:t>Prepare. Prepare. Prepare. </a:t>
            </a:r>
            <a:r>
              <a:rPr lang="en" sz="1800" b="1" i="1" u="none" dirty="0">
                <a:solidFill>
                  <a:srgbClr val="0C2340"/>
                </a:solidFill>
                <a:latin typeface="Garamond"/>
                <a:ea typeface="Garamond"/>
                <a:cs typeface="Garamond"/>
                <a:sym typeface="Garamond"/>
              </a:rPr>
              <a:t>(and let Career </a:t>
            </a:r>
            <a:r>
              <a:rPr lang="en" sz="1800" b="1" i="1" dirty="0">
                <a:solidFill>
                  <a:srgbClr val="0C2340"/>
                </a:solidFill>
                <a:latin typeface="Garamond"/>
                <a:ea typeface="Garamond"/>
                <a:cs typeface="Garamond"/>
                <a:sym typeface="Garamond"/>
              </a:rPr>
              <a:t>Development</a:t>
            </a:r>
            <a:r>
              <a:rPr lang="en" sz="1800" b="1" i="1" u="none" dirty="0">
                <a:solidFill>
                  <a:srgbClr val="0C2340"/>
                </a:solidFill>
                <a:latin typeface="Garamond"/>
                <a:ea typeface="Garamond"/>
                <a:cs typeface="Garamond"/>
                <a:sym typeface="Garamond"/>
              </a:rPr>
              <a:t> help!)</a:t>
            </a:r>
            <a:endParaRPr sz="1800" b="1" i="1" dirty="0">
              <a:solidFill>
                <a:srgbClr val="0C2340"/>
              </a:solidFill>
              <a:latin typeface="Roboto"/>
              <a:ea typeface="Roboto"/>
              <a:cs typeface="Roboto"/>
              <a:sym typeface="Roboto"/>
            </a:endParaRPr>
          </a:p>
          <a:p>
            <a:pPr marL="342900" marR="0" lvl="0" indent="-200660" algn="l" rtl="0">
              <a:spcBef>
                <a:spcPts val="640"/>
              </a:spcBef>
              <a:spcAft>
                <a:spcPts val="0"/>
              </a:spcAft>
              <a:buClr>
                <a:schemeClr val="hlink"/>
              </a:buClr>
              <a:buSzPts val="2240"/>
              <a:buFont typeface="Noto Sans Symbols"/>
              <a:buNone/>
            </a:pPr>
            <a:endParaRPr sz="1800" b="0" i="0" u="none" dirty="0">
              <a:solidFill>
                <a:srgbClr val="0C2340"/>
              </a:solidFill>
              <a:latin typeface="Garamond"/>
              <a:ea typeface="Garamond"/>
              <a:cs typeface="Garamond"/>
              <a:sym typeface="Garamond"/>
            </a:endParaRPr>
          </a:p>
        </p:txBody>
      </p:sp>
      <p:sp>
        <p:nvSpPr>
          <p:cNvPr id="2" name="TextBox 1">
            <a:extLst>
              <a:ext uri="{FF2B5EF4-FFF2-40B4-BE49-F238E27FC236}">
                <a16:creationId xmlns:a16="http://schemas.microsoft.com/office/drawing/2014/main" id="{2D5B0D55-F318-5540-5AF4-4C90D32F07FE}"/>
              </a:ext>
            </a:extLst>
          </p:cNvPr>
          <p:cNvSpPr txBox="1"/>
          <p:nvPr/>
        </p:nvSpPr>
        <p:spPr>
          <a:xfrm>
            <a:off x="378231" y="324195"/>
            <a:ext cx="3699164" cy="415498"/>
          </a:xfrm>
          <a:prstGeom prst="rect">
            <a:avLst/>
          </a:prstGeom>
          <a:noFill/>
        </p:spPr>
        <p:txBody>
          <a:bodyPr wrap="square" rtlCol="0">
            <a:spAutoFit/>
          </a:bodyPr>
          <a:lstStyle/>
          <a:p>
            <a:r>
              <a:rPr lang="en-US" sz="2100" b="1" dirty="0">
                <a:latin typeface="Garamond" panose="02020404030301010803" pitchFamily="18" charset="0"/>
              </a:rPr>
              <a:t>Negotiations 101 – Cont’d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400"/>
              <a:buFont typeface="Garamond"/>
              <a:buNone/>
            </a:pPr>
            <a:r>
              <a:rPr lang="en" sz="3200" b="1" i="0" u="none" dirty="0">
                <a:solidFill>
                  <a:srgbClr val="0C2340"/>
                </a:solidFill>
                <a:latin typeface="Garamond"/>
                <a:ea typeface="Garamond"/>
                <a:cs typeface="Garamond"/>
                <a:sym typeface="Garamond"/>
              </a:rPr>
              <a:t>Recommended Reading</a:t>
            </a:r>
            <a:endParaRPr sz="3200" dirty="0">
              <a:solidFill>
                <a:srgbClr val="0C2340"/>
              </a:solidFill>
            </a:endParaRPr>
          </a:p>
        </p:txBody>
      </p:sp>
      <p:sp>
        <p:nvSpPr>
          <p:cNvPr id="124" name="Google Shape;124;p25"/>
          <p:cNvSpPr txBox="1">
            <a:spLocks noGrp="1"/>
          </p:cNvSpPr>
          <p:nvPr>
            <p:ph type="body" idx="1"/>
          </p:nvPr>
        </p:nvSpPr>
        <p:spPr>
          <a:xfrm>
            <a:off x="457200" y="1352550"/>
            <a:ext cx="8229600" cy="2941500"/>
          </a:xfrm>
          <a:prstGeom prst="rect">
            <a:avLst/>
          </a:prstGeom>
          <a:noFill/>
          <a:ln>
            <a:noFill/>
          </a:ln>
        </p:spPr>
        <p:txBody>
          <a:bodyPr spcFirstLastPara="1" wrap="square" lIns="91425" tIns="45700" rIns="91425" bIns="45700" anchor="t" anchorCtr="0">
            <a:noAutofit/>
          </a:bodyPr>
          <a:lstStyle/>
          <a:p>
            <a:pPr marL="345440" marR="0" lvl="0" indent="-342900" algn="l" rtl="0">
              <a:lnSpc>
                <a:spcPct val="100000"/>
              </a:lnSpc>
              <a:spcBef>
                <a:spcPts val="0"/>
              </a:spcBef>
              <a:spcAft>
                <a:spcPts val="0"/>
              </a:spcAft>
              <a:buClr>
                <a:srgbClr val="0C2340"/>
              </a:buClr>
              <a:buSzPts val="2200"/>
              <a:buFont typeface="Arial" panose="020B0604020202020204" pitchFamily="34" charset="0"/>
              <a:buChar char="•"/>
            </a:pPr>
            <a:r>
              <a:rPr lang="en" sz="2200" b="0" i="1" u="none" dirty="0">
                <a:solidFill>
                  <a:srgbClr val="0C2340"/>
                </a:solidFill>
                <a:latin typeface="Garamond"/>
                <a:ea typeface="Garamond"/>
                <a:cs typeface="Garamond"/>
                <a:sym typeface="Garamond"/>
              </a:rPr>
              <a:t>The Essentials of Job Negotiations</a:t>
            </a:r>
            <a:r>
              <a:rPr lang="en" sz="2200" b="0" i="0" u="none" dirty="0">
                <a:solidFill>
                  <a:srgbClr val="0C2340"/>
                </a:solidFill>
                <a:latin typeface="Garamond"/>
                <a:ea typeface="Garamond"/>
                <a:cs typeface="Garamond"/>
                <a:sym typeface="Garamond"/>
              </a:rPr>
              <a:t>, by Terri </a:t>
            </a:r>
            <a:r>
              <a:rPr lang="en" sz="2200" b="0" i="0" u="none" dirty="0" err="1">
                <a:solidFill>
                  <a:srgbClr val="0C2340"/>
                </a:solidFill>
                <a:latin typeface="Garamond"/>
                <a:ea typeface="Garamond"/>
                <a:cs typeface="Garamond"/>
                <a:sym typeface="Garamond"/>
              </a:rPr>
              <a:t>Kurtzberg</a:t>
            </a:r>
            <a:r>
              <a:rPr lang="en" sz="2200" b="0" i="0" u="none" dirty="0">
                <a:solidFill>
                  <a:srgbClr val="0C2340"/>
                </a:solidFill>
                <a:latin typeface="Garamond"/>
                <a:ea typeface="Garamond"/>
                <a:cs typeface="Garamond"/>
                <a:sym typeface="Garamond"/>
              </a:rPr>
              <a:t> &amp; Charles Naquin</a:t>
            </a:r>
            <a:endParaRPr sz="2200" b="0" i="0" u="none" dirty="0">
              <a:solidFill>
                <a:srgbClr val="0C2340"/>
              </a:solidFill>
              <a:latin typeface="Garamond"/>
              <a:ea typeface="Garamond"/>
              <a:cs typeface="Garamond"/>
              <a:sym typeface="Garamond"/>
            </a:endParaRPr>
          </a:p>
          <a:p>
            <a:pPr marL="685800" marR="0" lvl="0" indent="-342900" algn="l" rtl="0">
              <a:lnSpc>
                <a:spcPct val="100000"/>
              </a:lnSpc>
              <a:spcBef>
                <a:spcPts val="640"/>
              </a:spcBef>
              <a:spcAft>
                <a:spcPts val="0"/>
              </a:spcAft>
              <a:buFont typeface="Arial" panose="020B0604020202020204" pitchFamily="34" charset="0"/>
              <a:buChar char="•"/>
            </a:pPr>
            <a:endParaRPr sz="2200" dirty="0">
              <a:solidFill>
                <a:srgbClr val="0C2340"/>
              </a:solidFill>
              <a:latin typeface="Garamond"/>
              <a:ea typeface="Garamond"/>
              <a:cs typeface="Garamond"/>
              <a:sym typeface="Garamond"/>
            </a:endParaRPr>
          </a:p>
          <a:p>
            <a:pPr marL="345440" marR="0" lvl="0" indent="-342900" algn="l" rtl="0">
              <a:lnSpc>
                <a:spcPct val="100000"/>
              </a:lnSpc>
              <a:spcBef>
                <a:spcPts val="640"/>
              </a:spcBef>
              <a:spcAft>
                <a:spcPts val="0"/>
              </a:spcAft>
              <a:buClr>
                <a:srgbClr val="0C2340"/>
              </a:buClr>
              <a:buSzPts val="2200"/>
              <a:buFont typeface="Arial" panose="020B0604020202020204" pitchFamily="34" charset="0"/>
              <a:buChar char="•"/>
            </a:pPr>
            <a:r>
              <a:rPr lang="en" sz="2200" b="0" i="0" u="none" dirty="0">
                <a:solidFill>
                  <a:srgbClr val="0C2340"/>
                </a:solidFill>
                <a:latin typeface="Garamond"/>
                <a:ea typeface="Garamond"/>
                <a:cs typeface="Garamond"/>
                <a:sym typeface="Garamond"/>
              </a:rPr>
              <a:t>“Fifteen Rules for Negotiating a Job Offer,” by Deepak Malhotra, HBR, April 2014, online at </a:t>
            </a:r>
            <a:r>
              <a:rPr lang="en" sz="2200" b="0" i="0" u="sng" dirty="0">
                <a:solidFill>
                  <a:srgbClr val="0C2340"/>
                </a:solidFill>
                <a:latin typeface="Garamond"/>
                <a:ea typeface="Garamond"/>
                <a:cs typeface="Garamond"/>
                <a:sym typeface="Garamond"/>
                <a:hlinkClick r:id="rId3">
                  <a:extLst>
                    <a:ext uri="{A12FA001-AC4F-418D-AE19-62706E023703}">
                      <ahyp:hlinkClr xmlns:ahyp="http://schemas.microsoft.com/office/drawing/2018/hyperlinkcolor" val="tx"/>
                    </a:ext>
                  </a:extLst>
                </a:hlinkClick>
              </a:rPr>
              <a:t>https://hbr.org/2014/04/15-rules-for-negotiating-a-job-offer?cm_sp=Article-_-Links-_-Comment</a:t>
            </a:r>
            <a:endParaRPr sz="2200" dirty="0">
              <a:solidFill>
                <a:srgbClr val="0C2340"/>
              </a:solidFill>
            </a:endParaRPr>
          </a:p>
          <a:p>
            <a:pPr marL="753110" marR="0" lvl="1" indent="-285750" algn="l" rtl="0">
              <a:lnSpc>
                <a:spcPct val="100000"/>
              </a:lnSpc>
              <a:spcBef>
                <a:spcPts val="560"/>
              </a:spcBef>
              <a:spcAft>
                <a:spcPts val="0"/>
              </a:spcAft>
              <a:buClr>
                <a:srgbClr val="0C2340"/>
              </a:buClr>
              <a:buSzPts val="1800"/>
              <a:buFont typeface="Arial" panose="020B0604020202020204" pitchFamily="34" charset="0"/>
              <a:buChar char="•"/>
            </a:pPr>
            <a:r>
              <a:rPr lang="en" sz="1800" b="0" i="0" u="none" strike="noStrike" cap="none" dirty="0">
                <a:solidFill>
                  <a:srgbClr val="0C2340"/>
                </a:solidFill>
                <a:latin typeface="Garamond"/>
                <a:ea typeface="Garamond"/>
                <a:cs typeface="Garamond"/>
                <a:sym typeface="Garamond"/>
              </a:rPr>
              <a:t>And accompanying video at </a:t>
            </a:r>
            <a:r>
              <a:rPr lang="en-US" sz="1800" b="0" i="0" u="sng" strike="noStrike" cap="none" dirty="0">
                <a:solidFill>
                  <a:srgbClr val="0C2340"/>
                </a:solidFill>
                <a:latin typeface="Garamond"/>
                <a:ea typeface="Garamond"/>
                <a:cs typeface="Garamond"/>
                <a:sym typeface="Garamond"/>
                <a:hlinkClick r:id="rId4"/>
              </a:rPr>
              <a:t>https://www.youtube.com/watch?v=km2Hd_xgo9Q</a:t>
            </a:r>
            <a:r>
              <a:rPr lang="en-US" sz="1800" b="0" i="0" u="sng" strike="noStrike" cap="none" dirty="0">
                <a:solidFill>
                  <a:srgbClr val="0C2340"/>
                </a:solidFill>
                <a:latin typeface="Garamond"/>
                <a:ea typeface="Garamond"/>
                <a:cs typeface="Garamond"/>
                <a:sym typeface="Garamond"/>
              </a:rPr>
              <a:t> </a:t>
            </a:r>
            <a:r>
              <a:rPr lang="en" sz="1800" b="0" i="0" u="none" strike="noStrike" cap="none" dirty="0">
                <a:solidFill>
                  <a:srgbClr val="0C2340"/>
                </a:solidFill>
                <a:latin typeface="Garamond"/>
                <a:ea typeface="Garamond"/>
                <a:cs typeface="Garamond"/>
                <a:sym typeface="Garamond"/>
              </a:rPr>
              <a:t>or </a:t>
            </a:r>
            <a:r>
              <a:rPr lang="en-US" sz="1800" b="0" i="0" u="sng" strike="noStrike" cap="none" dirty="0">
                <a:solidFill>
                  <a:srgbClr val="0C2340"/>
                </a:solidFill>
                <a:latin typeface="Garamond"/>
                <a:ea typeface="Garamond"/>
                <a:cs typeface="Garamond"/>
                <a:sym typeface="Garamond"/>
                <a:hlinkClick r:id="rId5"/>
              </a:rPr>
              <a:t>http://www.negotiateyouroffer.com/</a:t>
            </a:r>
            <a:endParaRPr sz="2200" b="0" i="0" u="none" dirty="0">
              <a:solidFill>
                <a:srgbClr val="0C2340"/>
              </a:solidFill>
              <a:latin typeface="Garamond"/>
              <a:ea typeface="Garamond"/>
              <a:cs typeface="Garamond"/>
              <a:sym typeface="Garamond"/>
            </a:endParaRPr>
          </a:p>
          <a:p>
            <a:pPr marL="342900" marR="0" lvl="0" indent="-271780" algn="l" rtl="0">
              <a:spcBef>
                <a:spcPts val="320"/>
              </a:spcBef>
              <a:spcAft>
                <a:spcPts val="0"/>
              </a:spcAft>
              <a:buClr>
                <a:schemeClr val="hlink"/>
              </a:buClr>
              <a:buSzPts val="1120"/>
              <a:buFont typeface="Noto Sans Symbols"/>
              <a:buNone/>
            </a:pPr>
            <a:endParaRPr sz="2200" b="0" i="0" u="none" dirty="0">
              <a:solidFill>
                <a:srgbClr val="0C2340"/>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Mendoza College of Busines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482</Words>
  <Application>Microsoft Macintosh PowerPoint</Application>
  <PresentationFormat>On-screen Show (16:9)</PresentationFormat>
  <Paragraphs>58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 Light</vt:lpstr>
      <vt:lpstr>Roboto</vt:lpstr>
      <vt:lpstr>Arial</vt:lpstr>
      <vt:lpstr>Noto Sans Symbols</vt:lpstr>
      <vt:lpstr>Garamond</vt:lpstr>
      <vt:lpstr>Mendoza College of Business</vt:lpstr>
      <vt:lpstr>PowerPoint Presentation</vt:lpstr>
      <vt:lpstr> Guidelines for Negotiating Job Offers </vt:lpstr>
      <vt:lpstr>PowerPoint Presentation</vt:lpstr>
      <vt:lpstr>PowerPoint Presentation</vt:lpstr>
      <vt:lpstr>PowerPoint Presentation</vt:lpstr>
      <vt:lpstr>PowerPoint Presentation</vt:lpstr>
      <vt:lpstr>PowerPoint Presentation</vt:lpstr>
      <vt:lpstr>PowerPoint Presentation</vt:lpstr>
      <vt:lpstr>Recommended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William Schenher</cp:lastModifiedBy>
  <cp:revision>2</cp:revision>
  <dcterms:modified xsi:type="dcterms:W3CDTF">2023-03-08T15:49:12Z</dcterms:modified>
</cp:coreProperties>
</file>